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96" r:id="rId3"/>
    <p:sldId id="297" r:id="rId4"/>
    <p:sldId id="305" r:id="rId5"/>
    <p:sldId id="298" r:id="rId6"/>
    <p:sldId id="299" r:id="rId7"/>
    <p:sldId id="300" r:id="rId8"/>
    <p:sldId id="258" r:id="rId9"/>
    <p:sldId id="283" r:id="rId10"/>
    <p:sldId id="304" r:id="rId11"/>
    <p:sldId id="306" r:id="rId12"/>
    <p:sldId id="294" r:id="rId13"/>
    <p:sldId id="271" r:id="rId14"/>
  </p:sldIdLst>
  <p:sldSz cx="9144000" cy="6858000" type="screen4x3"/>
  <p:notesSz cx="6781800" cy="9874250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50" autoAdjust="0"/>
  </p:normalViewPr>
  <p:slideViewPr>
    <p:cSldViewPr>
      <p:cViewPr varScale="1">
        <p:scale>
          <a:sx n="86" d="100"/>
          <a:sy n="86" d="100"/>
        </p:scale>
        <p:origin x="112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2B196-47DD-4FE4-A84B-6F5B068D01BD}" type="datetimeFigureOut">
              <a:rPr lang="es-UY" smtClean="0"/>
              <a:t>29/04/2016</a:t>
            </a:fld>
            <a:endParaRPr lang="es-UY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9988" y="1235075"/>
            <a:ext cx="444182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Y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7863" y="4751388"/>
            <a:ext cx="54260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1750" y="937895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FF6ED2-F080-4FEE-8EB1-B8E163B5BD82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463427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F6ED2-F080-4FEE-8EB1-B8E163B5BD82}" type="slidenum">
              <a:rPr lang="es-UY" smtClean="0"/>
              <a:t>10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179433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F6ED2-F080-4FEE-8EB1-B8E163B5BD82}" type="slidenum">
              <a:rPr lang="es-UY" smtClean="0"/>
              <a:t>12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447121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0AFB-9CEA-4A39-A015-6D557C8EE8F8}" type="datetimeFigureOut">
              <a:rPr lang="es-UY" smtClean="0"/>
              <a:t>29/04/2016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AB2A0-4A36-4FB9-9AED-4B375580DB2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13462842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0AFB-9CEA-4A39-A015-6D557C8EE8F8}" type="datetimeFigureOut">
              <a:rPr lang="es-UY" smtClean="0"/>
              <a:t>29/04/2016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AB2A0-4A36-4FB9-9AED-4B375580DB2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7164705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0AFB-9CEA-4A39-A015-6D557C8EE8F8}" type="datetimeFigureOut">
              <a:rPr lang="es-UY" smtClean="0"/>
              <a:t>29/04/2016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AB2A0-4A36-4FB9-9AED-4B375580DB2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8537058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0AFB-9CEA-4A39-A015-6D557C8EE8F8}" type="datetimeFigureOut">
              <a:rPr lang="es-UY" smtClean="0"/>
              <a:t>29/04/2016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AB2A0-4A36-4FB9-9AED-4B375580DB2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53579356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0AFB-9CEA-4A39-A015-6D557C8EE8F8}" type="datetimeFigureOut">
              <a:rPr lang="es-UY" smtClean="0"/>
              <a:t>29/04/2016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AB2A0-4A36-4FB9-9AED-4B375580DB2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19914049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0AFB-9CEA-4A39-A015-6D557C8EE8F8}" type="datetimeFigureOut">
              <a:rPr lang="es-UY" smtClean="0"/>
              <a:t>29/04/2016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AB2A0-4A36-4FB9-9AED-4B375580DB2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62499940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0AFB-9CEA-4A39-A015-6D557C8EE8F8}" type="datetimeFigureOut">
              <a:rPr lang="es-UY" smtClean="0"/>
              <a:t>29/04/2016</a:t>
            </a:fld>
            <a:endParaRPr lang="es-UY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AB2A0-4A36-4FB9-9AED-4B375580DB2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1260927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0AFB-9CEA-4A39-A015-6D557C8EE8F8}" type="datetimeFigureOut">
              <a:rPr lang="es-UY" smtClean="0"/>
              <a:t>29/04/2016</a:t>
            </a:fld>
            <a:endParaRPr lang="es-U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AB2A0-4A36-4FB9-9AED-4B375580DB2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61044814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0AFB-9CEA-4A39-A015-6D557C8EE8F8}" type="datetimeFigureOut">
              <a:rPr lang="es-UY" smtClean="0"/>
              <a:t>29/04/2016</a:t>
            </a:fld>
            <a:endParaRPr lang="es-U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AB2A0-4A36-4FB9-9AED-4B375580DB2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52943856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0AFB-9CEA-4A39-A015-6D557C8EE8F8}" type="datetimeFigureOut">
              <a:rPr lang="es-UY" smtClean="0"/>
              <a:t>29/04/2016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AB2A0-4A36-4FB9-9AED-4B375580DB2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93708420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0AFB-9CEA-4A39-A015-6D557C8EE8F8}" type="datetimeFigureOut">
              <a:rPr lang="es-UY" smtClean="0"/>
              <a:t>29/04/2016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AB2A0-4A36-4FB9-9AED-4B375580DB2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00000124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90AFB-9CEA-4A39-A015-6D557C8EE8F8}" type="datetimeFigureOut">
              <a:rPr lang="es-UY" smtClean="0"/>
              <a:t>29/04/2016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AB2A0-4A36-4FB9-9AED-4B375580DB2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75710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179388" y="2852738"/>
            <a:ext cx="8785225" cy="11509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s-MX" sz="2800" b="1" dirty="0" smtClean="0">
                <a:solidFill>
                  <a:srgbClr val="0000FF"/>
                </a:solidFill>
                <a:latin typeface="Century Gothic" pitchFamily="34" charset="0"/>
              </a:rPr>
              <a:t>ACTIVIDADES Y SITUACIÓN SANITARIA EN LA REGION</a:t>
            </a:r>
            <a:br>
              <a:rPr lang="es-MX" sz="2800" b="1" dirty="0" smtClean="0">
                <a:solidFill>
                  <a:srgbClr val="0000FF"/>
                </a:solidFill>
                <a:latin typeface="Century Gothic" pitchFamily="34" charset="0"/>
              </a:rPr>
            </a:br>
            <a:r>
              <a:rPr lang="es-MX" sz="2800" b="1" dirty="0" smtClean="0">
                <a:solidFill>
                  <a:srgbClr val="0000FF"/>
                </a:solidFill>
                <a:latin typeface="Century Gothic" pitchFamily="34" charset="0"/>
              </a:rPr>
              <a:t>SEGUIMIENTO ACTIVIDADES CAS/CVP</a:t>
            </a:r>
            <a:br>
              <a:rPr lang="es-MX" sz="2800" b="1" dirty="0" smtClean="0">
                <a:solidFill>
                  <a:srgbClr val="0000FF"/>
                </a:solidFill>
                <a:latin typeface="Century Gothic" pitchFamily="34" charset="0"/>
              </a:rPr>
            </a:br>
            <a:r>
              <a:rPr lang="es-MX" sz="2000" b="1" dirty="0" smtClean="0">
                <a:solidFill>
                  <a:srgbClr val="0000FF"/>
                </a:solidFill>
                <a:latin typeface="Century Gothic" pitchFamily="34" charset="0"/>
              </a:rPr>
              <a:t> </a:t>
            </a:r>
            <a:br>
              <a:rPr lang="es-MX" sz="2000" b="1" dirty="0" smtClean="0">
                <a:solidFill>
                  <a:srgbClr val="0000FF"/>
                </a:solidFill>
                <a:latin typeface="Century Gothic" pitchFamily="34" charset="0"/>
              </a:rPr>
            </a:br>
            <a:r>
              <a:rPr lang="es-MX" sz="2000" b="1" dirty="0" smtClean="0">
                <a:solidFill>
                  <a:srgbClr val="0000FF"/>
                </a:solidFill>
                <a:latin typeface="Century Gothic" pitchFamily="34" charset="0"/>
              </a:rPr>
              <a:t>Presidencia pro témpore del Comité Veterinario </a:t>
            </a:r>
            <a:br>
              <a:rPr lang="es-MX" sz="2000" b="1" dirty="0" smtClean="0">
                <a:solidFill>
                  <a:srgbClr val="0000FF"/>
                </a:solidFill>
                <a:latin typeface="Century Gothic" pitchFamily="34" charset="0"/>
              </a:rPr>
            </a:br>
            <a:r>
              <a:rPr lang="es-MX" sz="2000" b="1" dirty="0" smtClean="0">
                <a:solidFill>
                  <a:srgbClr val="0000FF"/>
                </a:solidFill>
                <a:latin typeface="Century Gothic" pitchFamily="34" charset="0"/>
              </a:rPr>
              <a:t>Permanente del Cono Sur (CVP) en Argentina</a:t>
            </a:r>
            <a:endParaRPr lang="es-AR" sz="2000" b="1" dirty="0" smtClean="0">
              <a:solidFill>
                <a:srgbClr val="0000FF"/>
              </a:solidFill>
              <a:latin typeface="Century Gothic" pitchFamily="34" charset="0"/>
            </a:endParaRPr>
          </a:p>
        </p:txBody>
      </p:sp>
      <p:sp>
        <p:nvSpPr>
          <p:cNvPr id="4099" name="2 Marcador de contenido"/>
          <p:cNvSpPr>
            <a:spLocks noGrp="1"/>
          </p:cNvSpPr>
          <p:nvPr>
            <p:ph idx="1"/>
          </p:nvPr>
        </p:nvSpPr>
        <p:spPr>
          <a:xfrm>
            <a:off x="2555875" y="5589588"/>
            <a:ext cx="3743325" cy="928687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s-AR" altLang="es-ES" sz="1600" b="1" dirty="0" smtClean="0">
                <a:latin typeface="Century Gothic" pitchFamily="34" charset="0"/>
              </a:rPr>
              <a:t>XXXI Reunión Ordinaria del CAS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es-AR" altLang="es-ES" sz="1600" b="1" dirty="0" smtClean="0">
                <a:latin typeface="Century Gothic" pitchFamily="34" charset="0"/>
              </a:rPr>
              <a:t>Puerto Varas, Chile</a:t>
            </a:r>
          </a:p>
          <a:p>
            <a:pPr algn="ctr">
              <a:buNone/>
            </a:pPr>
            <a:r>
              <a:rPr lang="es-ES" altLang="es-ES" sz="1600" b="1" dirty="0">
                <a:latin typeface="Century Gothic" pitchFamily="34" charset="0"/>
              </a:rPr>
              <a:t>26 y 27 de abril de 2016</a:t>
            </a:r>
            <a:endParaRPr lang="es-AR" altLang="es-ES" sz="1600" b="1" dirty="0" smtClean="0">
              <a:latin typeface="Century Gothic" pitchFamily="34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es-AR" altLang="es-ES" sz="1600" b="1" dirty="0" smtClean="0">
              <a:latin typeface="Century Gothic" pitchFamily="34" charset="0"/>
            </a:endParaRPr>
          </a:p>
        </p:txBody>
      </p:sp>
      <p:sp>
        <p:nvSpPr>
          <p:cNvPr id="4100" name="4 CuadroTexto"/>
          <p:cNvSpPr txBox="1">
            <a:spLocks noChangeArrowheads="1"/>
          </p:cNvSpPr>
          <p:nvPr/>
        </p:nvSpPr>
        <p:spPr bwMode="auto">
          <a:xfrm>
            <a:off x="900113" y="1341438"/>
            <a:ext cx="6889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MX" altLang="es-ES" sz="2400" b="1">
                <a:solidFill>
                  <a:srgbClr val="0000FF"/>
                </a:solidFill>
                <a:latin typeface="Century Gothic" pitchFamily="34" charset="0"/>
              </a:rPr>
              <a:t>Comité Veterinario Permanente del Cono Sur</a:t>
            </a:r>
            <a:endParaRPr lang="es-AR" altLang="es-ES" sz="2400">
              <a:solidFill>
                <a:srgbClr val="0000FF"/>
              </a:solidFill>
              <a:latin typeface="Verdana" pitchFamily="34" charset="0"/>
            </a:endParaRPr>
          </a:p>
        </p:txBody>
      </p:sp>
      <p:pic>
        <p:nvPicPr>
          <p:cNvPr id="7" name="6 Imagen" descr="CVP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1052736"/>
          </a:xfrm>
          <a:prstGeom prst="rect">
            <a:avLst/>
          </a:prstGeom>
          <a:ln>
            <a:noFill/>
          </a:ln>
          <a:scene3d>
            <a:camera prst="orthographicFront"/>
            <a:lightRig rig="flat" dir="t"/>
          </a:scene3d>
          <a:sp3d prstMaterial="translucentPowder"/>
        </p:spPr>
      </p:pic>
      <p:sp>
        <p:nvSpPr>
          <p:cNvPr id="6" name="1 Título"/>
          <p:cNvSpPr txBox="1">
            <a:spLocks/>
          </p:cNvSpPr>
          <p:nvPr/>
        </p:nvSpPr>
        <p:spPr bwMode="auto">
          <a:xfrm>
            <a:off x="2268538" y="6165850"/>
            <a:ext cx="4319587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>
            <a:normAutofit fontScale="97500"/>
          </a:bodyPr>
          <a:lstStyle/>
          <a:p>
            <a:pPr algn="ctr" eaLnBrk="1" hangingPunct="1">
              <a:defRPr/>
            </a:pPr>
            <a:endParaRPr lang="es-AR" sz="1600" b="1" dirty="0">
              <a:solidFill>
                <a:srgbClr val="0000FF"/>
              </a:solidFill>
              <a:latin typeface="Century Gothi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7488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32 Imagen" descr="CVP.jpg"/>
          <p:cNvPicPr>
            <a:picLocks noChangeAspect="1"/>
          </p:cNvPicPr>
          <p:nvPr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0" y="0"/>
            <a:ext cx="9144000" cy="1052736"/>
          </a:xfrm>
          <a:prstGeom prst="rect">
            <a:avLst/>
          </a:prstGeom>
          <a:ln>
            <a:noFill/>
          </a:ln>
          <a:scene3d>
            <a:camera prst="orthographicFront"/>
            <a:lightRig rig="flat" dir="t"/>
          </a:scene3d>
          <a:sp3d prstMaterial="translucentPowder"/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85800" y="620713"/>
            <a:ext cx="7772400" cy="125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endParaRPr lang="es-ES" sz="48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755650" y="1844675"/>
            <a:ext cx="74676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tabLst>
                <a:tab pos="898525" algn="l"/>
              </a:tabLst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lnSpc>
                <a:spcPct val="110000"/>
              </a:lnSpc>
              <a:buClr>
                <a:schemeClr val="bg2"/>
              </a:buClr>
              <a:buSzPct val="75000"/>
              <a:buFontTx/>
              <a:buNone/>
            </a:pPr>
            <a:endParaRPr lang="es-CL" altLang="es-ES" sz="3200">
              <a:latin typeface="Arial" panose="020B0604020202020204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457200" y="228600"/>
            <a:ext cx="8229600" cy="91440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s-ES" sz="2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8" name="Rectángulo redondeado 1"/>
          <p:cNvSpPr/>
          <p:nvPr/>
        </p:nvSpPr>
        <p:spPr>
          <a:xfrm>
            <a:off x="457200" y="1125538"/>
            <a:ext cx="8229600" cy="5778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s-A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A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PROYECTO PAMA II </a:t>
            </a:r>
            <a:r>
              <a:rPr lang="es-A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 A </a:t>
            </a:r>
            <a:r>
              <a:rPr lang="es-A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DOS </a:t>
            </a:r>
            <a:r>
              <a:rPr lang="es-A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AÑOS COMPONENTES CON PRIORIDAD</a:t>
            </a:r>
            <a:endParaRPr lang="es-AR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539750" y="1700213"/>
            <a:ext cx="8135938" cy="44935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 kern="0" dirty="0">
              <a:solidFill>
                <a:prstClr val="black"/>
              </a:solidFill>
              <a:latin typeface="Gill Sans MT" pitchFamily="34" charset="0"/>
              <a:cs typeface="+mn-cs"/>
            </a:endParaRPr>
          </a:p>
          <a:p>
            <a:pPr marL="342900" indent="-342900" algn="just">
              <a:buClr>
                <a:srgbClr val="009900"/>
              </a:buClr>
              <a:buFont typeface="+mj-lt"/>
              <a:buAutoNum type="arabicPeriod"/>
              <a:defRPr/>
            </a:pPr>
            <a:r>
              <a:rPr lang="es-AR" kern="0" dirty="0">
                <a:solidFill>
                  <a:prstClr val="black"/>
                </a:solidFill>
              </a:rPr>
              <a:t>El </a:t>
            </a:r>
            <a:r>
              <a:rPr lang="es-AR" kern="0" dirty="0" smtClean="0">
                <a:solidFill>
                  <a:prstClr val="black"/>
                </a:solidFill>
              </a:rPr>
              <a:t>CVP resolvió </a:t>
            </a:r>
            <a:r>
              <a:rPr lang="es-AR" b="1" kern="0" dirty="0" smtClean="0">
                <a:solidFill>
                  <a:srgbClr val="000099"/>
                </a:solidFill>
              </a:rPr>
              <a:t>consultar </a:t>
            </a:r>
            <a:r>
              <a:rPr lang="es-AR" b="1" kern="0" dirty="0">
                <a:solidFill>
                  <a:srgbClr val="000099"/>
                </a:solidFill>
              </a:rPr>
              <a:t>otras fuentes de financiamiento </a:t>
            </a:r>
            <a:r>
              <a:rPr lang="es-AR" kern="0" dirty="0"/>
              <a:t>(BID, </a:t>
            </a:r>
            <a:r>
              <a:rPr lang="es-AR" kern="0" dirty="0" smtClean="0"/>
              <a:t>BM) ante la </a:t>
            </a:r>
            <a:r>
              <a:rPr lang="es-AR" kern="0" dirty="0">
                <a:solidFill>
                  <a:prstClr val="black"/>
                </a:solidFill>
              </a:rPr>
              <a:t>ausencia de recursos </a:t>
            </a:r>
            <a:r>
              <a:rPr lang="es-AR" kern="0" dirty="0" smtClean="0">
                <a:solidFill>
                  <a:prstClr val="black"/>
                </a:solidFill>
              </a:rPr>
              <a:t>FOCEM.</a:t>
            </a:r>
            <a:endParaRPr lang="es-AR" kern="0" dirty="0"/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Font typeface="+mj-lt"/>
              <a:buAutoNum type="arabicPeriod"/>
              <a:defRPr/>
            </a:pPr>
            <a:endParaRPr lang="es-AR" kern="0" dirty="0"/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Font typeface="+mj-lt"/>
              <a:buAutoNum type="arabicPeriod"/>
              <a:defRPr/>
            </a:pPr>
            <a:r>
              <a:rPr lang="es-AR" kern="0" dirty="0" smtClean="0">
                <a:solidFill>
                  <a:prstClr val="black"/>
                </a:solidFill>
              </a:rPr>
              <a:t>Se encomendó </a:t>
            </a:r>
            <a:r>
              <a:rPr lang="es-AR" kern="0" dirty="0">
                <a:solidFill>
                  <a:prstClr val="black"/>
                </a:solidFill>
              </a:rPr>
              <a:t>al equipo de proyecto del SENASA, confeccionar un </a:t>
            </a:r>
            <a:r>
              <a:rPr lang="es-AR" kern="0" dirty="0" smtClean="0">
                <a:solidFill>
                  <a:prstClr val="black"/>
                </a:solidFill>
              </a:rPr>
              <a:t>proyecto </a:t>
            </a:r>
            <a:r>
              <a:rPr lang="es-AR" b="1" dirty="0" smtClean="0">
                <a:solidFill>
                  <a:srgbClr val="000099"/>
                </a:solidFill>
              </a:rPr>
              <a:t>priorizando </a:t>
            </a:r>
            <a:r>
              <a:rPr lang="es-AR" b="1" dirty="0">
                <a:solidFill>
                  <a:srgbClr val="000099"/>
                </a:solidFill>
              </a:rPr>
              <a:t>actividades conjuntas entre los SVO</a:t>
            </a:r>
            <a:r>
              <a:rPr lang="es-AR" kern="0" dirty="0">
                <a:solidFill>
                  <a:prstClr val="black"/>
                </a:solidFill>
              </a:rPr>
              <a:t>, para ser ejecutado en dos años, a fin de reducir su costo y posibilitar su financiamiento.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defRPr/>
            </a:pPr>
            <a:endParaRPr lang="es-AR" kern="0" dirty="0">
              <a:solidFill>
                <a:prstClr val="black"/>
              </a:solidFill>
            </a:endParaRPr>
          </a:p>
          <a:p>
            <a:pPr marL="342900" indent="-342900" algn="just">
              <a:buClr>
                <a:srgbClr val="009900"/>
              </a:buClr>
              <a:buFont typeface="+mj-lt"/>
              <a:buAutoNum type="arabicPeriod" startAt="3"/>
              <a:defRPr/>
            </a:pPr>
            <a:r>
              <a:rPr lang="es-AR" dirty="0"/>
              <a:t>Los componentes </a:t>
            </a:r>
            <a:r>
              <a:rPr lang="es-AR" dirty="0" smtClean="0"/>
              <a:t>están </a:t>
            </a:r>
            <a:r>
              <a:rPr lang="es-AR" dirty="0"/>
              <a:t>relacionados con las actividades previstas en la “Guía Técnica de Trabajo para la última etapa del PHEFA</a:t>
            </a:r>
            <a:r>
              <a:rPr lang="es-AR" dirty="0" smtClean="0"/>
              <a:t>”</a:t>
            </a:r>
          </a:p>
          <a:p>
            <a:pPr marL="342900" indent="-342900" algn="just">
              <a:buClr>
                <a:srgbClr val="009900"/>
              </a:buClr>
              <a:buFont typeface="+mj-lt"/>
              <a:buAutoNum type="arabicPeriod" startAt="3"/>
              <a:defRPr/>
            </a:pPr>
            <a:endParaRPr lang="es-AR" b="1" dirty="0">
              <a:solidFill>
                <a:srgbClr val="000099"/>
              </a:solidFill>
            </a:endParaRPr>
          </a:p>
          <a:p>
            <a:pPr algn="just">
              <a:buClr>
                <a:srgbClr val="009900"/>
              </a:buClr>
              <a:defRPr/>
            </a:pPr>
            <a:r>
              <a:rPr lang="es-AR" dirty="0">
                <a:solidFill>
                  <a:srgbClr val="000099"/>
                </a:solidFill>
              </a:rPr>
              <a:t>        </a:t>
            </a:r>
            <a:r>
              <a:rPr lang="es-AR" dirty="0" smtClean="0">
                <a:solidFill>
                  <a:srgbClr val="000099"/>
                </a:solidFill>
              </a:rPr>
              <a:t>a – Fortalecimiento de la Vigilancia </a:t>
            </a:r>
            <a:r>
              <a:rPr lang="es-AR" dirty="0">
                <a:solidFill>
                  <a:srgbClr val="000099"/>
                </a:solidFill>
              </a:rPr>
              <a:t>epidemiológica integrada,</a:t>
            </a:r>
          </a:p>
          <a:p>
            <a:pPr algn="just">
              <a:buClr>
                <a:srgbClr val="009900"/>
              </a:buClr>
              <a:defRPr/>
            </a:pPr>
            <a:r>
              <a:rPr lang="es-AR" dirty="0">
                <a:solidFill>
                  <a:srgbClr val="000099"/>
                </a:solidFill>
              </a:rPr>
              <a:t>        </a:t>
            </a:r>
            <a:r>
              <a:rPr lang="es-AR" dirty="0" smtClean="0">
                <a:solidFill>
                  <a:srgbClr val="000099"/>
                </a:solidFill>
              </a:rPr>
              <a:t>b – Refuerza de las actividades </a:t>
            </a:r>
            <a:r>
              <a:rPr lang="es-AR" dirty="0">
                <a:solidFill>
                  <a:srgbClr val="000099"/>
                </a:solidFill>
              </a:rPr>
              <a:t>conjuntas en frontera </a:t>
            </a:r>
          </a:p>
          <a:p>
            <a:pPr algn="just">
              <a:buClr>
                <a:srgbClr val="009900"/>
              </a:buClr>
              <a:defRPr/>
            </a:pPr>
            <a:r>
              <a:rPr lang="es-AR" dirty="0">
                <a:solidFill>
                  <a:srgbClr val="000099"/>
                </a:solidFill>
              </a:rPr>
              <a:t>        </a:t>
            </a:r>
            <a:r>
              <a:rPr lang="es-AR" dirty="0" smtClean="0">
                <a:solidFill>
                  <a:srgbClr val="000099"/>
                </a:solidFill>
              </a:rPr>
              <a:t>c – Armonización y fortalecimiento de los sistemas de </a:t>
            </a:r>
            <a:r>
              <a:rPr lang="es-AR" dirty="0">
                <a:solidFill>
                  <a:srgbClr val="000099"/>
                </a:solidFill>
              </a:rPr>
              <a:t>prevención y </a:t>
            </a:r>
            <a:r>
              <a:rPr lang="es-AR" dirty="0" smtClean="0">
                <a:solidFill>
                  <a:srgbClr val="000099"/>
                </a:solidFill>
              </a:rPr>
              <a:t>emergencia 	sanitaria</a:t>
            </a:r>
            <a:endParaRPr lang="es-AR" dirty="0">
              <a:solidFill>
                <a:srgbClr val="000099"/>
              </a:solidFill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Font typeface="+mj-lt"/>
              <a:buAutoNum type="arabicPeriod"/>
              <a:defRPr/>
            </a:pPr>
            <a:endParaRPr lang="es-AR" sz="1600" kern="0" dirty="0">
              <a:solidFill>
                <a:prstClr val="black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38754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CVP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1268760"/>
          </a:xfrm>
          <a:prstGeom prst="rect">
            <a:avLst/>
          </a:prstGeom>
          <a:ln>
            <a:noFill/>
          </a:ln>
          <a:scene3d>
            <a:camera prst="orthographicFront"/>
            <a:lightRig rig="flat" dir="t"/>
          </a:scene3d>
          <a:sp3d prstMaterial="translucentPowder"/>
        </p:spPr>
      </p:pic>
      <p:sp>
        <p:nvSpPr>
          <p:cNvPr id="3" name="2 CuadroTexto"/>
          <p:cNvSpPr txBox="1"/>
          <p:nvPr/>
        </p:nvSpPr>
        <p:spPr>
          <a:xfrm>
            <a:off x="591392" y="1412776"/>
            <a:ext cx="725711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  <a:tabLst>
                <a:tab pos="898525" algn="l"/>
              </a:tabLst>
            </a:pPr>
            <a:r>
              <a:rPr lang="es-AR" sz="25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Cuestiones relevantes de la Agenda del CVP:</a:t>
            </a:r>
          </a:p>
        </p:txBody>
      </p:sp>
      <p:sp>
        <p:nvSpPr>
          <p:cNvPr id="5" name="4 Rectángulo"/>
          <p:cNvSpPr/>
          <p:nvPr/>
        </p:nvSpPr>
        <p:spPr>
          <a:xfrm>
            <a:off x="611560" y="2136339"/>
            <a:ext cx="81369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dirty="0"/>
              <a:t>RES/CVP/BR/IV/06/2015 de Mato Grosso, Brasil, 21 de octubre de 2015, por la cual el CVP </a:t>
            </a:r>
            <a:r>
              <a:rPr lang="es-ES" dirty="0">
                <a:solidFill>
                  <a:srgbClr val="0000FF"/>
                </a:solidFill>
              </a:rPr>
              <a:t>aprueba su Plan Estratégico </a:t>
            </a:r>
            <a:r>
              <a:rPr lang="es-ES" dirty="0" smtClean="0">
                <a:solidFill>
                  <a:srgbClr val="0000FF"/>
                </a:solidFill>
              </a:rPr>
              <a:t>2016-2020</a:t>
            </a:r>
            <a:r>
              <a:rPr lang="es-ES" dirty="0" smtClean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s-UY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dirty="0"/>
              <a:t>RES/CVP/ARG/V/10/2015 de Buenos Aires, Argentina, por la que el CVP </a:t>
            </a:r>
            <a:r>
              <a:rPr lang="es-ES" dirty="0">
                <a:solidFill>
                  <a:srgbClr val="0000FF"/>
                </a:solidFill>
              </a:rPr>
              <a:t>aprueba el plan operativo anual (POA) 2016 y su presupuesto de </a:t>
            </a:r>
            <a:r>
              <a:rPr lang="es-ES" dirty="0" smtClean="0">
                <a:solidFill>
                  <a:srgbClr val="0000FF"/>
                </a:solidFill>
              </a:rPr>
              <a:t>US$250.000</a:t>
            </a:r>
            <a:r>
              <a:rPr lang="es-ES" dirty="0">
                <a:solidFill>
                  <a:srgbClr val="0000FF"/>
                </a:solidFill>
              </a:rPr>
              <a:t>.</a:t>
            </a:r>
            <a:endParaRPr lang="es-UY" dirty="0">
              <a:solidFill>
                <a:srgbClr val="0000FF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36412" y="3933056"/>
            <a:ext cx="82050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dirty="0" smtClean="0"/>
              <a:t>RES/CVP/ARG/V/09/2015 </a:t>
            </a:r>
            <a:r>
              <a:rPr lang="es-ES" dirty="0"/>
              <a:t>y RES/CVP/UY/I/01/2016 y </a:t>
            </a:r>
            <a:r>
              <a:rPr lang="es-ES" dirty="0" smtClean="0"/>
              <a:t>donde </a:t>
            </a:r>
            <a:r>
              <a:rPr lang="es-ES" dirty="0"/>
              <a:t>se aprueban </a:t>
            </a:r>
            <a:r>
              <a:rPr lang="es-ES" dirty="0" smtClean="0"/>
              <a:t>el</a:t>
            </a:r>
          </a:p>
          <a:p>
            <a:pPr lvl="0"/>
            <a:r>
              <a:rPr lang="es-ES" dirty="0"/>
              <a:t> </a:t>
            </a:r>
            <a:r>
              <a:rPr lang="es-ES" dirty="0" smtClean="0"/>
              <a:t>     </a:t>
            </a:r>
            <a:r>
              <a:rPr lang="es-ES" dirty="0">
                <a:solidFill>
                  <a:srgbClr val="0000FF"/>
                </a:solidFill>
              </a:rPr>
              <a:t>informe financiero del IICA 2015 </a:t>
            </a:r>
            <a:r>
              <a:rPr lang="es-ES" dirty="0"/>
              <a:t>y el texto </a:t>
            </a:r>
            <a:r>
              <a:rPr lang="es-ES" dirty="0">
                <a:solidFill>
                  <a:srgbClr val="0000FF"/>
                </a:solidFill>
              </a:rPr>
              <a:t>del  Convenio CAS/CVP-IICA </a:t>
            </a:r>
            <a:r>
              <a:rPr lang="es-ES" dirty="0" smtClean="0">
                <a:solidFill>
                  <a:srgbClr val="0000FF"/>
                </a:solidFill>
              </a:rPr>
              <a:t>2016-2020</a:t>
            </a:r>
            <a:r>
              <a:rPr lang="es-ES" dirty="0" smtClean="0"/>
              <a:t>.</a:t>
            </a:r>
            <a:endParaRPr lang="es-UY" dirty="0"/>
          </a:p>
        </p:txBody>
      </p:sp>
      <p:sp>
        <p:nvSpPr>
          <p:cNvPr id="7" name="6 CuadroTexto"/>
          <p:cNvSpPr txBox="1"/>
          <p:nvPr/>
        </p:nvSpPr>
        <p:spPr>
          <a:xfrm>
            <a:off x="611560" y="4834025"/>
            <a:ext cx="85877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dirty="0"/>
              <a:t>Comprometer la intervención ante los Ministros de Relaciones Exteriores de los países </a:t>
            </a:r>
            <a:endParaRPr lang="es-ES" dirty="0" smtClean="0"/>
          </a:p>
          <a:p>
            <a:pPr lvl="0"/>
            <a:r>
              <a:rPr lang="es-ES" dirty="0"/>
              <a:t> </a:t>
            </a:r>
            <a:r>
              <a:rPr lang="es-ES" dirty="0" smtClean="0"/>
              <a:t>     que </a:t>
            </a:r>
            <a:r>
              <a:rPr lang="es-ES" dirty="0"/>
              <a:t>aún no han </a:t>
            </a:r>
            <a:r>
              <a:rPr lang="es-ES" dirty="0">
                <a:solidFill>
                  <a:srgbClr val="0000FF"/>
                </a:solidFill>
              </a:rPr>
              <a:t>internalizado el protocolo CAS/CVP</a:t>
            </a:r>
            <a:r>
              <a:rPr lang="es-ES" dirty="0"/>
              <a:t>, </a:t>
            </a:r>
            <a:r>
              <a:rPr lang="es-ES" dirty="0" smtClean="0"/>
              <a:t>en </a:t>
            </a:r>
            <a:r>
              <a:rPr lang="es-ES" dirty="0"/>
              <a:t>los regímenes </a:t>
            </a:r>
            <a:r>
              <a:rPr lang="es-ES" dirty="0" smtClean="0"/>
              <a:t>jurídicos</a:t>
            </a:r>
          </a:p>
          <a:p>
            <a:pPr lvl="0"/>
            <a:r>
              <a:rPr lang="es-ES" dirty="0"/>
              <a:t> </a:t>
            </a:r>
            <a:r>
              <a:rPr lang="es-ES" dirty="0" smtClean="0"/>
              <a:t>     </a:t>
            </a:r>
            <a:r>
              <a:rPr lang="es-ES" dirty="0"/>
              <a:t>nacionales de sus países. </a:t>
            </a:r>
            <a:endParaRPr lang="es-ES" dirty="0" smtClean="0"/>
          </a:p>
          <a:p>
            <a:pPr lvl="0"/>
            <a:endParaRPr lang="es-UY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dirty="0"/>
              <a:t>Comprometer los </a:t>
            </a:r>
            <a:r>
              <a:rPr lang="es-ES" dirty="0">
                <a:solidFill>
                  <a:srgbClr val="0000FF"/>
                </a:solidFill>
              </a:rPr>
              <a:t>aportes pendientes </a:t>
            </a:r>
            <a:r>
              <a:rPr lang="es-ES" dirty="0"/>
              <a:t>de aquellos  que aun adeudan su cuota anual.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6180189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32 Imagen" descr="CVP.jpg"/>
          <p:cNvPicPr>
            <a:picLocks noChangeAspect="1"/>
          </p:cNvPicPr>
          <p:nvPr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0" y="0"/>
            <a:ext cx="9144000" cy="1052736"/>
          </a:xfrm>
          <a:prstGeom prst="rect">
            <a:avLst/>
          </a:prstGeom>
          <a:ln>
            <a:noFill/>
          </a:ln>
          <a:scene3d>
            <a:camera prst="orthographicFront"/>
            <a:lightRig rig="flat" dir="t"/>
          </a:scene3d>
          <a:sp3d prstMaterial="translucentPowder"/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85800" y="620713"/>
            <a:ext cx="7772400" cy="125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endParaRPr lang="es-ES" sz="48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755650" y="1844675"/>
            <a:ext cx="74676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tabLst>
                <a:tab pos="898525" algn="l"/>
              </a:tabLst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lnSpc>
                <a:spcPct val="110000"/>
              </a:lnSpc>
              <a:buClr>
                <a:schemeClr val="bg2"/>
              </a:buClr>
              <a:buSzPct val="75000"/>
              <a:buFontTx/>
              <a:buNone/>
            </a:pPr>
            <a:endParaRPr lang="es-CL" altLang="es-ES" sz="3200">
              <a:latin typeface="Arial" panose="020B0604020202020204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457200" y="228600"/>
            <a:ext cx="8229600" cy="91440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MX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s-ES" sz="2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26101" y="1226155"/>
            <a:ext cx="832669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UY" sz="2000" dirty="0" smtClean="0"/>
              <a:t>En seguimiento a lo </a:t>
            </a:r>
            <a:r>
              <a:rPr lang="es-UY" sz="2000" dirty="0"/>
              <a:t>acordado en la </a:t>
            </a:r>
            <a:r>
              <a:rPr lang="es-UY" sz="2000" b="1" dirty="0">
                <a:solidFill>
                  <a:srgbClr val="0000FF"/>
                </a:solidFill>
              </a:rPr>
              <a:t>XXX RO del CAS </a:t>
            </a:r>
            <a:r>
              <a:rPr lang="es-UY" sz="2000" dirty="0"/>
              <a:t>desarrollada </a:t>
            </a:r>
            <a:r>
              <a:rPr lang="es-UY" sz="2000" dirty="0" smtClean="0"/>
              <a:t>en Octubre </a:t>
            </a:r>
            <a:r>
              <a:rPr lang="es-UY" sz="2000" dirty="0"/>
              <a:t>de </a:t>
            </a:r>
            <a:r>
              <a:rPr lang="es-UY" sz="2000" dirty="0" smtClean="0"/>
              <a:t>2015, </a:t>
            </a:r>
            <a:r>
              <a:rPr lang="es-UY" sz="2000" dirty="0" smtClean="0">
                <a:solidFill>
                  <a:srgbClr val="0000FF"/>
                </a:solidFill>
              </a:rPr>
              <a:t>se agradece a los Sres. Ministros considerar en su declaración que:</a:t>
            </a:r>
            <a:endParaRPr lang="es-ES" sz="2000" dirty="0" smtClean="0">
              <a:solidFill>
                <a:srgbClr val="0000FF"/>
              </a:solidFill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ES" sz="2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b="1" dirty="0"/>
              <a:t>El concepto de Bien Público Regional, privilegia las inversiones públicas en el ámbito de la prevención y de la </a:t>
            </a:r>
            <a:r>
              <a:rPr lang="es-ES" b="1" dirty="0" smtClean="0"/>
              <a:t>vigilancia</a:t>
            </a:r>
            <a:r>
              <a:rPr lang="es-ES" b="1" dirty="0"/>
              <a:t>.</a:t>
            </a:r>
            <a:r>
              <a:rPr lang="es-ES" b="1" dirty="0" smtClean="0"/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s-UY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b="1" dirty="0"/>
              <a:t>El concepto de buena gobernanza implica reformas profundas en materia de legislación, de cadena de mando y de alianzas público-privadas</a:t>
            </a:r>
            <a:r>
              <a:rPr lang="es-ES" b="1" dirty="0" smtClean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s-UY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b="1" dirty="0" err="1" smtClean="0"/>
              <a:t>Continúar</a:t>
            </a:r>
            <a:r>
              <a:rPr lang="es-UY" b="1" dirty="0" smtClean="0"/>
              <a:t> </a:t>
            </a:r>
            <a:r>
              <a:rPr lang="es-UY" b="1" dirty="0"/>
              <a:t>apoyando los proyectos, logros y acciones presentadas por el CVP, </a:t>
            </a:r>
            <a:r>
              <a:rPr lang="es-UY" b="1" dirty="0" smtClean="0"/>
              <a:t>relacionadas a la coordinación y complementación de esfuerzos en fiebre aftosa, inocuidad de alimentos, control de enfermedades.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s-UY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b="1" dirty="0" smtClean="0"/>
              <a:t>Respaldar </a:t>
            </a:r>
            <a:r>
              <a:rPr lang="es-ES" b="1" dirty="0"/>
              <a:t>las acciones para la obtención de los recursos financieros (no provenientes del FOCEM) necesarios para la ejecución del proyecto CVP/PAMA en dos años, </a:t>
            </a:r>
            <a:endParaRPr lang="es-UY" b="1" dirty="0"/>
          </a:p>
        </p:txBody>
      </p:sp>
    </p:spTree>
    <p:extLst>
      <p:ext uri="{BB962C8B-B14F-4D97-AF65-F5344CB8AC3E}">
        <p14:creationId xmlns:p14="http://schemas.microsoft.com/office/powerpoint/2010/main" val="9822976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/>
          <p:cNvSpPr txBox="1">
            <a:spLocks noChangeArrowheads="1"/>
          </p:cNvSpPr>
          <p:nvPr/>
        </p:nvSpPr>
        <p:spPr bwMode="auto">
          <a:xfrm>
            <a:off x="684213" y="5732463"/>
            <a:ext cx="2971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s-MX" sz="3200" b="1" i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Muchas Gracias</a:t>
            </a:r>
            <a:endParaRPr lang="es-ES" sz="3200" b="1" i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8435" name="9 Grupo"/>
          <p:cNvGrpSpPr>
            <a:grpSpLocks/>
          </p:cNvGrpSpPr>
          <p:nvPr/>
        </p:nvGrpSpPr>
        <p:grpSpPr bwMode="auto">
          <a:xfrm>
            <a:off x="1920875" y="1905000"/>
            <a:ext cx="4860925" cy="3573463"/>
            <a:chOff x="838200" y="1981200"/>
            <a:chExt cx="4860925" cy="3573463"/>
          </a:xfrm>
        </p:grpSpPr>
        <p:pic>
          <p:nvPicPr>
            <p:cNvPr id="18438" name="5 Imagen" descr="argentina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3429000"/>
              <a:ext cx="966787" cy="647700"/>
            </a:xfrm>
            <a:prstGeom prst="rect">
              <a:avLst/>
            </a:prstGeom>
            <a:noFill/>
            <a:ln w="9525">
              <a:solidFill>
                <a:srgbClr val="12020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439" name="6 Imagen" descr="bolivia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5000" y="4876800"/>
              <a:ext cx="1011237" cy="676275"/>
            </a:xfrm>
            <a:prstGeom prst="rect">
              <a:avLst/>
            </a:prstGeom>
            <a:noFill/>
            <a:ln w="9525">
              <a:solidFill>
                <a:srgbClr val="12020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440" name="7 Imagen" descr="brasil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2400" y="4876800"/>
              <a:ext cx="968375" cy="677863"/>
            </a:xfrm>
            <a:prstGeom prst="rect">
              <a:avLst/>
            </a:prstGeom>
            <a:noFill/>
            <a:ln w="9525">
              <a:solidFill>
                <a:srgbClr val="12020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441" name="8 Imagen" descr="chile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8200" y="3429000"/>
              <a:ext cx="1050925" cy="703263"/>
            </a:xfrm>
            <a:prstGeom prst="rect">
              <a:avLst/>
            </a:prstGeom>
            <a:noFill/>
            <a:ln w="9525">
              <a:solidFill>
                <a:srgbClr val="12020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442" name="9 Imagen" descr="paraguay.jp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7200" y="1981200"/>
              <a:ext cx="1173163" cy="703263"/>
            </a:xfrm>
            <a:prstGeom prst="rect">
              <a:avLst/>
            </a:prstGeom>
            <a:noFill/>
            <a:ln w="9525">
              <a:solidFill>
                <a:srgbClr val="12020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443" name="10 Imagen" descr="uruguay.jpg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2600" y="1981200"/>
              <a:ext cx="1055688" cy="706437"/>
            </a:xfrm>
            <a:prstGeom prst="rect">
              <a:avLst/>
            </a:prstGeom>
            <a:noFill/>
            <a:ln w="9525">
              <a:solidFill>
                <a:srgbClr val="12020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1" name="10 Imagen" descr="CVP.jpg"/>
          <p:cNvPicPr>
            <a:picLocks noChangeAspect="1"/>
          </p:cNvPicPr>
          <p:nvPr/>
        </p:nvPicPr>
        <p:blipFill>
          <a:blip r:embed="rId8" cstate="print">
            <a:lum/>
          </a:blip>
          <a:stretch>
            <a:fillRect/>
          </a:stretch>
        </p:blipFill>
        <p:spPr>
          <a:xfrm>
            <a:off x="0" y="0"/>
            <a:ext cx="9144000" cy="1052736"/>
          </a:xfrm>
          <a:prstGeom prst="rect">
            <a:avLst/>
          </a:prstGeom>
          <a:ln>
            <a:noFill/>
          </a:ln>
          <a:scene3d>
            <a:camera prst="orthographicFront"/>
            <a:lightRig rig="flat" dir="t"/>
          </a:scene3d>
          <a:sp3d prstMaterial="translucentPowder"/>
        </p:spPr>
      </p:pic>
    </p:spTree>
    <p:extLst>
      <p:ext uri="{BB962C8B-B14F-4D97-AF65-F5344CB8AC3E}">
        <p14:creationId xmlns:p14="http://schemas.microsoft.com/office/powerpoint/2010/main" val="29755263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CVP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1052736"/>
          </a:xfrm>
          <a:prstGeom prst="rect">
            <a:avLst/>
          </a:prstGeom>
          <a:ln>
            <a:noFill/>
          </a:ln>
          <a:scene3d>
            <a:camera prst="orthographicFront"/>
            <a:lightRig rig="flat" dir="t"/>
          </a:scene3d>
          <a:sp3d prstMaterial="translucentPowder"/>
        </p:spPr>
      </p:pic>
      <p:sp>
        <p:nvSpPr>
          <p:cNvPr id="2" name="CuadroTexto 1"/>
          <p:cNvSpPr txBox="1"/>
          <p:nvPr/>
        </p:nvSpPr>
        <p:spPr>
          <a:xfrm>
            <a:off x="639482" y="1844824"/>
            <a:ext cx="7821372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600" b="1" dirty="0" smtClean="0">
                <a:solidFill>
                  <a:srgbClr val="0000FF"/>
                </a:solidFill>
                <a:latin typeface="Century Gothic" panose="020B0502020202020204" pitchFamily="34" charset="0"/>
                <a:ea typeface="+mj-ea"/>
                <a:cs typeface="+mj-cs"/>
              </a:rPr>
              <a:t>Nuestro desafío regional es consolidar </a:t>
            </a:r>
          </a:p>
          <a:p>
            <a:pPr algn="ctr"/>
            <a:r>
              <a:rPr lang="es-ES" sz="2600" b="1" dirty="0" smtClean="0">
                <a:solidFill>
                  <a:srgbClr val="0000FF"/>
                </a:solidFill>
                <a:latin typeface="Century Gothic" panose="020B0502020202020204" pitchFamily="34" charset="0"/>
                <a:ea typeface="+mj-ea"/>
                <a:cs typeface="+mj-cs"/>
              </a:rPr>
              <a:t>el trabajo conjunto de los SVO de la región en</a:t>
            </a:r>
          </a:p>
          <a:p>
            <a:pPr algn="ctr"/>
            <a:r>
              <a:rPr lang="es-ES" sz="2600" b="1" dirty="0" smtClean="0">
                <a:solidFill>
                  <a:srgbClr val="0000FF"/>
                </a:solidFill>
                <a:latin typeface="Century Gothic" panose="020B0502020202020204" pitchFamily="34" charset="0"/>
                <a:ea typeface="+mj-ea"/>
                <a:cs typeface="+mj-cs"/>
              </a:rPr>
              <a:t>las áreas de la sanidad animal e inocuidad de </a:t>
            </a:r>
          </a:p>
          <a:p>
            <a:pPr algn="ctr"/>
            <a:r>
              <a:rPr lang="es-ES" sz="2600" b="1" dirty="0" smtClean="0">
                <a:solidFill>
                  <a:srgbClr val="0000FF"/>
                </a:solidFill>
                <a:latin typeface="Century Gothic" panose="020B0502020202020204" pitchFamily="34" charset="0"/>
                <a:ea typeface="+mj-ea"/>
                <a:cs typeface="+mj-cs"/>
              </a:rPr>
              <a:t>los alimentos  de origen animal</a:t>
            </a:r>
          </a:p>
          <a:p>
            <a:pPr algn="ctr"/>
            <a:endParaRPr lang="es-ES" sz="2700" b="1" dirty="0" smtClean="0">
              <a:solidFill>
                <a:srgbClr val="00B0F0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/>
            <a:r>
              <a:rPr lang="es-ES" sz="2700" b="1" dirty="0" smtClean="0">
                <a:solidFill>
                  <a:srgbClr val="00B0F0"/>
                </a:solidFill>
                <a:latin typeface="Century Gothic" panose="020B0502020202020204" pitchFamily="34" charset="0"/>
                <a:ea typeface="+mj-ea"/>
                <a:cs typeface="+mj-cs"/>
              </a:rPr>
              <a:t>Mandato CAS: Bienes Públicos Regionales</a:t>
            </a:r>
            <a:endParaRPr lang="es-ES" sz="2700" b="1" dirty="0">
              <a:solidFill>
                <a:srgbClr val="00B0F0"/>
              </a:solidFill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827584" y="4387316"/>
            <a:ext cx="780187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MISION</a:t>
            </a:r>
          </a:p>
          <a:p>
            <a:r>
              <a:rPr lang="es-AR" b="1" i="1" dirty="0"/>
              <a:t>Coordinar acciones e incrementar la capacidad regional de evitar los impactos y</a:t>
            </a:r>
          </a:p>
          <a:p>
            <a:r>
              <a:rPr lang="es-AR" b="1" i="1" dirty="0"/>
              <a:t>riesgos sanitarios que afectan la producción y comercialización de animales,</a:t>
            </a:r>
          </a:p>
          <a:p>
            <a:r>
              <a:rPr lang="es-AR" b="1" i="1" dirty="0"/>
              <a:t>productos y subproductos de origen animal en la región.</a:t>
            </a:r>
          </a:p>
          <a:p>
            <a:r>
              <a:rPr lang="es-AR" b="1" dirty="0"/>
              <a:t>VISION</a:t>
            </a:r>
          </a:p>
          <a:p>
            <a:r>
              <a:rPr lang="es-AR" b="1" i="1" dirty="0"/>
              <a:t>Consolidar al CVP como la entidad regional de referencia en las áreas de salud</a:t>
            </a:r>
          </a:p>
          <a:p>
            <a:r>
              <a:rPr lang="es-AR" b="1" i="1" dirty="0"/>
              <a:t>animal e inocuidad alimentaria.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82768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365125" y="260350"/>
            <a:ext cx="1387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ES" sz="1800">
              <a:latin typeface="Tahoma" panose="020B0604030504040204" pitchFamily="34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746125" y="2603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ES" sz="1800">
              <a:latin typeface="Tahoma" panose="020B0604030504040204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55650" y="620713"/>
            <a:ext cx="746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endParaRPr lang="es-MX" sz="1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3077" name="2 Marcador de contenido"/>
          <p:cNvSpPr txBox="1">
            <a:spLocks/>
          </p:cNvSpPr>
          <p:nvPr/>
        </p:nvSpPr>
        <p:spPr bwMode="auto">
          <a:xfrm>
            <a:off x="323056" y="836712"/>
            <a:ext cx="8497888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es-UY"/>
            </a:defPPr>
            <a:lvl1pPr marL="342900" indent="-342900">
              <a:buClr>
                <a:schemeClr val="bg2"/>
              </a:buClr>
              <a:buSzPct val="75000"/>
              <a:tabLst>
                <a:tab pos="898525" algn="l"/>
              </a:tabLst>
              <a:defRPr sz="2100">
                <a:solidFill>
                  <a:srgbClr val="0000FF"/>
                </a:solidFill>
              </a:defRPr>
            </a:lvl1pPr>
            <a:lvl2pPr marL="800100" lvl="1" indent="-342900">
              <a:buFont typeface="Wingdings" panose="05000000000000000000" pitchFamily="2" charset="2"/>
              <a:buChar char="ü"/>
            </a:lvl2pPr>
            <a:lvl3pPr marL="1257300" lvl="2" indent="-342900">
              <a:buFont typeface="Wingdings" panose="05000000000000000000" pitchFamily="2" charset="2"/>
              <a:buChar char="ü"/>
              <a:defRPr b="1"/>
            </a:lvl3pPr>
            <a:lvl4pPr marL="1714500" lvl="3" indent="-342900">
              <a:buFont typeface="Arial" panose="020B0604020202020204" pitchFamily="34" charset="0"/>
              <a:buChar char="•"/>
              <a:defRPr b="1">
                <a:solidFill>
                  <a:srgbClr val="7030A0"/>
                </a:solidFill>
              </a:defRPr>
            </a:lvl4pPr>
          </a:lstStyle>
          <a:p>
            <a:endParaRPr lang="es-ES" dirty="0"/>
          </a:p>
          <a:p>
            <a:pPr lvl="1"/>
            <a:endParaRPr lang="es-ES" dirty="0"/>
          </a:p>
          <a:p>
            <a:endParaRPr lang="es-MX" sz="2400" dirty="0" smtClean="0"/>
          </a:p>
          <a:p>
            <a:r>
              <a:rPr lang="es-MX" sz="2400" dirty="0" smtClean="0"/>
              <a:t>Grupo </a:t>
            </a:r>
            <a:r>
              <a:rPr lang="es-MX" sz="2400" dirty="0"/>
              <a:t>ad-hoc de sanidad avícola (GSA) </a:t>
            </a:r>
            <a:endParaRPr lang="es-MX" sz="2400" dirty="0" smtClean="0"/>
          </a:p>
          <a:p>
            <a:endParaRPr lang="es-MX" sz="2400" dirty="0"/>
          </a:p>
          <a:p>
            <a:pPr lvl="1"/>
            <a:r>
              <a:rPr lang="es-MX" b="0" dirty="0" smtClean="0">
                <a:solidFill>
                  <a:srgbClr val="0000FF"/>
                </a:solidFill>
              </a:rPr>
              <a:t>III Reunión GSA</a:t>
            </a:r>
            <a:r>
              <a:rPr lang="es-MX" b="0" dirty="0" smtClean="0"/>
              <a:t>, Campinas, 23 abril de </a:t>
            </a:r>
            <a:r>
              <a:rPr lang="es-MX" b="1" dirty="0" smtClean="0"/>
              <a:t>2014</a:t>
            </a:r>
            <a:r>
              <a:rPr lang="es-MX" b="0" dirty="0" smtClean="0"/>
              <a:t>: </a:t>
            </a:r>
            <a:r>
              <a:rPr lang="es-MX" b="0" i="1" dirty="0" smtClean="0"/>
              <a:t>Dr. Urzúa </a:t>
            </a:r>
            <a:r>
              <a:rPr lang="es-MX" b="0" dirty="0" smtClean="0"/>
              <a:t>coordina reunión; </a:t>
            </a:r>
            <a:r>
              <a:rPr lang="es-MX" b="1" dirty="0" smtClean="0"/>
              <a:t>se actualiza la “Estrategia Regional para la prevención de influenza aviar” elaborada por el GSA y </a:t>
            </a:r>
            <a:r>
              <a:rPr lang="es-MX" dirty="0" smtClean="0"/>
              <a:t>consensuada </a:t>
            </a:r>
            <a:r>
              <a:rPr lang="es-MX" dirty="0"/>
              <a:t>por la </a:t>
            </a:r>
            <a:r>
              <a:rPr lang="es-MX" dirty="0" smtClean="0"/>
              <a:t>CISA en </a:t>
            </a:r>
            <a:r>
              <a:rPr lang="es-MX" b="0" dirty="0" smtClean="0"/>
              <a:t>2006 en Chile </a:t>
            </a:r>
          </a:p>
          <a:p>
            <a:pPr lvl="1"/>
            <a:r>
              <a:rPr lang="es-MX" dirty="0">
                <a:solidFill>
                  <a:srgbClr val="0000FF"/>
                </a:solidFill>
              </a:rPr>
              <a:t>IV Reunión GSA</a:t>
            </a:r>
            <a:r>
              <a:rPr lang="es-MX" b="0" dirty="0" smtClean="0"/>
              <a:t>, Río de Janeiro, 27 y 28 de octubre de </a:t>
            </a:r>
            <a:r>
              <a:rPr lang="es-MX" b="1" dirty="0"/>
              <a:t>2015</a:t>
            </a:r>
            <a:r>
              <a:rPr lang="es-MX" b="0" dirty="0" smtClean="0"/>
              <a:t>: se coordina reunión junto a PANAFTOSA y redacta recomendaciones del grupo.</a:t>
            </a:r>
          </a:p>
          <a:p>
            <a:pPr lvl="1"/>
            <a:r>
              <a:rPr lang="es-MX" i="1" dirty="0" smtClean="0"/>
              <a:t>Se </a:t>
            </a:r>
            <a:r>
              <a:rPr lang="es-MX" dirty="0" smtClean="0"/>
              <a:t>crea y gestiona </a:t>
            </a:r>
            <a:r>
              <a:rPr lang="es-MX" dirty="0">
                <a:solidFill>
                  <a:srgbClr val="0000FF"/>
                </a:solidFill>
              </a:rPr>
              <a:t>FORO en Web del CVP </a:t>
            </a:r>
            <a:r>
              <a:rPr lang="es-MX" dirty="0" smtClean="0"/>
              <a:t>para que el grupo continúe su trabajo en forma virtual, sobre </a:t>
            </a:r>
            <a:r>
              <a:rPr lang="es-ES" b="1" dirty="0"/>
              <a:t>riesgos </a:t>
            </a:r>
            <a:r>
              <a:rPr lang="es-ES" b="1" dirty="0" smtClean="0"/>
              <a:t>de reintroducción </a:t>
            </a:r>
            <a:r>
              <a:rPr lang="es-ES" b="1" dirty="0"/>
              <a:t>de la enfermedad a la región y planes </a:t>
            </a:r>
            <a:r>
              <a:rPr lang="es-ES" b="1" dirty="0" smtClean="0"/>
              <a:t>preventivos.</a:t>
            </a:r>
            <a:endParaRPr lang="es-MX" b="1" dirty="0" smtClean="0"/>
          </a:p>
          <a:p>
            <a:pPr lvl="2"/>
            <a:endParaRPr lang="es-ES" dirty="0"/>
          </a:p>
          <a:p>
            <a:r>
              <a:rPr lang="es-ES" dirty="0"/>
              <a:t>	</a:t>
            </a:r>
            <a:endParaRPr lang="es-MX" dirty="0" smtClean="0"/>
          </a:p>
          <a:p>
            <a:pPr lvl="2"/>
            <a:endParaRPr lang="es-MX" dirty="0"/>
          </a:p>
          <a:p>
            <a:pPr lvl="1"/>
            <a:endParaRPr lang="es-MX" dirty="0"/>
          </a:p>
          <a:p>
            <a:pPr lvl="1"/>
            <a:endParaRPr lang="es-MX" dirty="0"/>
          </a:p>
          <a:p>
            <a:pPr lvl="2"/>
            <a:endParaRPr lang="es-MX" dirty="0"/>
          </a:p>
          <a:p>
            <a:pPr lvl="1"/>
            <a:endParaRPr lang="es-MX" dirty="0"/>
          </a:p>
          <a:p>
            <a:pPr lvl="1"/>
            <a:endParaRPr lang="es-BO" dirty="0"/>
          </a:p>
          <a:p>
            <a:pPr lvl="1"/>
            <a:endParaRPr lang="es-BO" dirty="0"/>
          </a:p>
          <a:p>
            <a:pPr lvl="1"/>
            <a:endParaRPr lang="es-UY" dirty="0"/>
          </a:p>
          <a:p>
            <a:pPr lvl="1"/>
            <a:endParaRPr lang="es-UY" dirty="0"/>
          </a:p>
          <a:p>
            <a:pPr lvl="1"/>
            <a:endParaRPr lang="es-BO" dirty="0"/>
          </a:p>
          <a:p>
            <a:pPr lvl="1"/>
            <a:endParaRPr lang="es-BO" dirty="0"/>
          </a:p>
          <a:p>
            <a:pPr lvl="1"/>
            <a:endParaRPr lang="es-BO" dirty="0"/>
          </a:p>
          <a:p>
            <a:pPr lvl="1"/>
            <a:endParaRPr lang="es-BO" dirty="0"/>
          </a:p>
          <a:p>
            <a:pPr lvl="1"/>
            <a:endParaRPr lang="es-BO" dirty="0"/>
          </a:p>
        </p:txBody>
      </p:sp>
      <p:pic>
        <p:nvPicPr>
          <p:cNvPr id="7" name="6 Imagen" descr="CVP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980728"/>
          </a:xfrm>
          <a:prstGeom prst="rect">
            <a:avLst/>
          </a:prstGeom>
          <a:ln>
            <a:noFill/>
          </a:ln>
          <a:scene3d>
            <a:camera prst="orthographicFront"/>
            <a:lightRig rig="flat" dir="t"/>
          </a:scene3d>
          <a:sp3d prstMaterial="translucentPowder"/>
        </p:spPr>
      </p:pic>
      <p:sp>
        <p:nvSpPr>
          <p:cNvPr id="9" name="9 CuadroTexto"/>
          <p:cNvSpPr txBox="1">
            <a:spLocks noChangeArrowheads="1"/>
          </p:cNvSpPr>
          <p:nvPr/>
        </p:nvSpPr>
        <p:spPr bwMode="auto">
          <a:xfrm>
            <a:off x="539552" y="1137277"/>
            <a:ext cx="709295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tabLst>
                <a:tab pos="898525" algn="l"/>
              </a:tabLst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buClr>
                <a:schemeClr val="bg2"/>
              </a:buClr>
              <a:buSzPct val="75000"/>
              <a:buFontTx/>
              <a:buNone/>
            </a:pPr>
            <a:r>
              <a:rPr lang="es-UY" altLang="es-ES" sz="2500" b="1" dirty="0" smtClean="0">
                <a:solidFill>
                  <a:srgbClr val="0000FF"/>
                </a:solidFill>
                <a:latin typeface="Century Gothic" panose="020B0502020202020204" pitchFamily="34" charset="0"/>
              </a:rPr>
              <a:t>METAS CVP acorde mandato CAS</a:t>
            </a:r>
            <a:endParaRPr lang="es-UY" altLang="es-ES" sz="2500" b="1" dirty="0">
              <a:solidFill>
                <a:srgbClr val="0000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8 Rectángulo redondeado"/>
          <p:cNvSpPr/>
          <p:nvPr/>
        </p:nvSpPr>
        <p:spPr>
          <a:xfrm rot="832879">
            <a:off x="6812288" y="1196759"/>
            <a:ext cx="1659478" cy="88905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UY" sz="2600" dirty="0">
                <a:solidFill>
                  <a:schemeClr val="bg1"/>
                </a:solidFill>
              </a:rPr>
              <a:t>Influenza </a:t>
            </a:r>
            <a:r>
              <a:rPr lang="es-UY" sz="2600" dirty="0" smtClean="0">
                <a:solidFill>
                  <a:schemeClr val="bg1"/>
                </a:solidFill>
              </a:rPr>
              <a:t>aviar</a:t>
            </a:r>
            <a:endParaRPr lang="es-UY" sz="2600" dirty="0">
              <a:solidFill>
                <a:schemeClr val="bg1"/>
              </a:solidFill>
            </a:endParaRPr>
          </a:p>
        </p:txBody>
      </p:sp>
      <p:pic>
        <p:nvPicPr>
          <p:cNvPr id="4098" name="Picture 2" descr="http://www.cvpconosur.org/wp-content/uploads/2015/10/Gru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565354"/>
            <a:ext cx="3528392" cy="1962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1187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CVP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20985"/>
            <a:ext cx="9144000" cy="980728"/>
          </a:xfrm>
          <a:prstGeom prst="rect">
            <a:avLst/>
          </a:prstGeom>
          <a:ln>
            <a:noFill/>
          </a:ln>
          <a:scene3d>
            <a:camera prst="orthographicFront"/>
            <a:lightRig rig="flat" dir="t"/>
          </a:scene3d>
          <a:sp3d prstMaterial="translucentPowder"/>
        </p:spPr>
      </p:pic>
      <p:sp>
        <p:nvSpPr>
          <p:cNvPr id="4" name="3 CuadroTexto"/>
          <p:cNvSpPr txBox="1"/>
          <p:nvPr/>
        </p:nvSpPr>
        <p:spPr>
          <a:xfrm>
            <a:off x="251520" y="1284917"/>
            <a:ext cx="541686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Clr>
                <a:schemeClr val="bg2"/>
              </a:buClr>
              <a:buSzPct val="75000"/>
              <a:buFontTx/>
              <a:buNone/>
            </a:pPr>
            <a:r>
              <a:rPr lang="es-UY" altLang="es-ES" sz="25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METAS CVP acorde mandato CAS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75343" y="1848322"/>
            <a:ext cx="8593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/>
              <a:t>TALLER “CAPACIDAD DE RESPUESTA A EMERGENCIAS SANITARIAS”</a:t>
            </a:r>
            <a:endParaRPr lang="es-AR" sz="2400" b="1" dirty="0">
              <a:effectLst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75343" y="2309987"/>
            <a:ext cx="6329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/>
              <a:t>Se </a:t>
            </a:r>
            <a:r>
              <a:rPr lang="es-AR" dirty="0"/>
              <a:t>realizó en Montevideo entre el 30 de junio y 2 de </a:t>
            </a:r>
            <a:r>
              <a:rPr lang="es-AR" dirty="0" smtClean="0"/>
              <a:t>julio de 2015</a:t>
            </a:r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5724987" y="2309987"/>
            <a:ext cx="3419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2" algn="ctr"/>
            <a:r>
              <a:rPr lang="es-UY" b="1" dirty="0">
                <a:solidFill>
                  <a:srgbClr val="7030A0"/>
                </a:solidFill>
              </a:rPr>
              <a:t>Convenio CAS/CVP-</a:t>
            </a:r>
            <a:r>
              <a:rPr lang="es-ES" b="1" dirty="0">
                <a:solidFill>
                  <a:srgbClr val="7030A0"/>
                </a:solidFill>
              </a:rPr>
              <a:t>IICA.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99748" y="3356992"/>
            <a:ext cx="927638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AR" sz="2000" b="1" dirty="0"/>
              <a:t>El objetivo fue fortalecer las capacidades de los Servicios Veterinarios Oficiales para </a:t>
            </a:r>
            <a:endParaRPr lang="es-AR" sz="2000" b="1" dirty="0" smtClean="0"/>
          </a:p>
          <a:p>
            <a:pPr algn="just"/>
            <a:r>
              <a:rPr lang="es-AR" sz="2000" b="1" dirty="0" smtClean="0"/>
              <a:t>la </a:t>
            </a:r>
            <a:r>
              <a:rPr lang="es-AR" sz="2000" b="1" dirty="0"/>
              <a:t>planificación y manejo de la respuesta a emergencias sanitarias, </a:t>
            </a:r>
            <a:r>
              <a:rPr lang="es-AR" sz="2000" b="1" dirty="0" smtClean="0"/>
              <a:t>utilizando </a:t>
            </a:r>
          </a:p>
          <a:p>
            <a:pPr algn="just"/>
            <a:r>
              <a:rPr lang="es-AR" sz="2000" b="1" dirty="0" smtClean="0"/>
              <a:t>como </a:t>
            </a:r>
            <a:r>
              <a:rPr lang="es-AR" sz="2000" b="1" dirty="0"/>
              <a:t>herramienta metodológica </a:t>
            </a:r>
            <a:r>
              <a:rPr lang="es-AR" sz="2000" b="1" dirty="0" smtClean="0"/>
              <a:t>el</a:t>
            </a:r>
            <a:r>
              <a:rPr lang="es-AR" sz="2000" b="1" dirty="0"/>
              <a:t> </a:t>
            </a:r>
            <a:r>
              <a:rPr lang="es-AR" sz="2000" b="1" dirty="0" smtClean="0"/>
              <a:t>DVE para Caracterizar </a:t>
            </a:r>
            <a:r>
              <a:rPr lang="es-AR" sz="2000" b="1" dirty="0"/>
              <a:t>de Capacidades Nacionales </a:t>
            </a:r>
            <a:endParaRPr lang="es-AR" sz="2000" b="1" dirty="0" smtClean="0"/>
          </a:p>
          <a:p>
            <a:pPr algn="just"/>
            <a:r>
              <a:rPr lang="es-AR" sz="2000" b="1" dirty="0" smtClean="0"/>
              <a:t>de </a:t>
            </a:r>
            <a:r>
              <a:rPr lang="es-AR" sz="2000" b="1" dirty="0"/>
              <a:t>Respuesta a </a:t>
            </a:r>
            <a:r>
              <a:rPr lang="es-AR" sz="2000" b="1" dirty="0" smtClean="0"/>
              <a:t>Emergencias” </a:t>
            </a:r>
            <a:r>
              <a:rPr lang="es-AR" sz="2000" b="1" dirty="0"/>
              <a:t>del IICA.</a:t>
            </a:r>
          </a:p>
        </p:txBody>
      </p:sp>
      <p:pic>
        <p:nvPicPr>
          <p:cNvPr id="1026" name="Picture 2" descr="20150702_14013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183" y="4509120"/>
            <a:ext cx="3139430" cy="1767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45881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365125" y="260350"/>
            <a:ext cx="1387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ES" sz="1800">
              <a:latin typeface="Tahoma" panose="020B0604030504040204" pitchFamily="34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746125" y="2603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ES" sz="1800">
              <a:latin typeface="Tahoma" panose="020B0604030504040204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55650" y="620713"/>
            <a:ext cx="746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endParaRPr lang="es-MX" sz="1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3077" name="2 Marcador de contenido"/>
          <p:cNvSpPr txBox="1">
            <a:spLocks/>
          </p:cNvSpPr>
          <p:nvPr/>
        </p:nvSpPr>
        <p:spPr bwMode="auto">
          <a:xfrm>
            <a:off x="179512" y="1667715"/>
            <a:ext cx="8497888" cy="5073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endParaRPr lang="es-ES" sz="2100" dirty="0" smtClean="0">
              <a:solidFill>
                <a:srgbClr val="0000FF"/>
              </a:solidFill>
            </a:endParaRPr>
          </a:p>
          <a:p>
            <a:pPr marL="342900" indent="-342900"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r>
              <a:rPr lang="es-ES" sz="2100" dirty="0" smtClean="0">
                <a:solidFill>
                  <a:srgbClr val="0000FF"/>
                </a:solidFill>
              </a:rPr>
              <a:t>Grupo </a:t>
            </a:r>
            <a:r>
              <a:rPr lang="es-ES" sz="2100" dirty="0">
                <a:solidFill>
                  <a:srgbClr val="0000FF"/>
                </a:solidFill>
              </a:rPr>
              <a:t>ad-hoc </a:t>
            </a:r>
            <a:r>
              <a:rPr lang="es-ES" sz="2100" dirty="0" smtClean="0">
                <a:solidFill>
                  <a:srgbClr val="0000FF"/>
                </a:solidFill>
              </a:rPr>
              <a:t>de inocuidad de los alimentos (</a:t>
            </a:r>
            <a:r>
              <a:rPr lang="es-MX" altLang="es-ES" sz="2100" dirty="0" smtClean="0">
                <a:solidFill>
                  <a:srgbClr val="0000FF"/>
                </a:solidFill>
              </a:rPr>
              <a:t>GIDEA</a:t>
            </a:r>
            <a:r>
              <a:rPr lang="es-MX" altLang="es-ES" sz="2100" dirty="0" smtClean="0"/>
              <a:t>) </a:t>
            </a:r>
          </a:p>
          <a:p>
            <a:pPr marL="342900" indent="-342900"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endParaRPr lang="es-MX" altLang="es-ES" dirty="0" smtClean="0"/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es-MX" altLang="es-ES" dirty="0" smtClean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s-MX" altLang="es-ES" dirty="0" smtClean="0"/>
              <a:t>Ha trabajado por los rechazos en mercados de destino de embarques de carne bovina por </a:t>
            </a:r>
            <a:r>
              <a:rPr lang="es-MX" altLang="es-ES" dirty="0" err="1" smtClean="0"/>
              <a:t>STECs</a:t>
            </a:r>
            <a:r>
              <a:rPr lang="es-MX" altLang="es-ES" dirty="0" smtClean="0"/>
              <a:t>, esfuerzo dirigido a la DG-Sanco de la UE. 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es-MX" altLang="es-ES" dirty="0" smtClean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s-MX" altLang="es-ES" dirty="0" smtClean="0"/>
              <a:t>Existen recomendaciones del GIDEA 2013 y se da seguimiento tema 2013-2015: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es-MX" altLang="es-ES" b="1" dirty="0" smtClean="0">
              <a:solidFill>
                <a:srgbClr val="0000FF"/>
              </a:solidFill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s-ES" b="1" dirty="0" smtClean="0"/>
              <a:t>FMC</a:t>
            </a:r>
            <a:r>
              <a:rPr lang="es-ES" dirty="0" smtClean="0"/>
              <a:t> invita al CVP a sus </a:t>
            </a:r>
            <a:r>
              <a:rPr lang="es-ES" b="1" dirty="0" smtClean="0"/>
              <a:t>reuniones 2013-2015 </a:t>
            </a:r>
            <a:r>
              <a:rPr lang="es-ES" dirty="0" smtClean="0"/>
              <a:t>para trabajar en conjunto el problema de rechazos de la UE a las carnes frescas de esta región. Notas 2013-2015 CVP-FMC-DG-Sanco.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s-ES" dirty="0" smtClean="0"/>
              <a:t>Se realizan distintas actividades de capacitación para los SVO y </a:t>
            </a:r>
            <a:r>
              <a:rPr lang="es-ES" dirty="0" err="1" smtClean="0"/>
              <a:t>act</a:t>
            </a:r>
            <a:r>
              <a:rPr lang="es-ES" dirty="0" smtClean="0"/>
              <a:t>. Privada.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s-ES" dirty="0" smtClean="0"/>
              <a:t>Se lleva a cabo un </a:t>
            </a:r>
            <a:r>
              <a:rPr lang="es-ES" dirty="0" err="1" smtClean="0"/>
              <a:t>workshop</a:t>
            </a:r>
            <a:r>
              <a:rPr lang="es-ES" dirty="0" smtClean="0"/>
              <a:t> en Bruselas con la participación de 16 países, </a:t>
            </a:r>
          </a:p>
          <a:p>
            <a:pPr lvl="2"/>
            <a:r>
              <a:rPr lang="es-ES" dirty="0" smtClean="0"/>
              <a:t>       cuyo objetivo fue la puesta en común de procedimientos de Análisis de </a:t>
            </a:r>
          </a:p>
          <a:p>
            <a:pPr lvl="2"/>
            <a:r>
              <a:rPr lang="es-ES" dirty="0"/>
              <a:t> </a:t>
            </a:r>
            <a:r>
              <a:rPr lang="es-ES" dirty="0" smtClean="0"/>
              <a:t>      riesgo, estandarización y armonización de muestreos   </a:t>
            </a:r>
          </a:p>
          <a:p>
            <a:pPr lvl="1"/>
            <a:endParaRPr lang="es-ES" dirty="0"/>
          </a:p>
          <a:p>
            <a:pPr marL="342900" indent="-342900">
              <a:buClr>
                <a:schemeClr val="bg2"/>
              </a:buClr>
              <a:buSzPct val="75000"/>
              <a:buFont typeface="Arial" panose="020B0604020202020204" pitchFamily="34" charset="0"/>
              <a:buChar char="•"/>
              <a:tabLst>
                <a:tab pos="898525" algn="l"/>
              </a:tabLst>
              <a:defRPr/>
            </a:pPr>
            <a:endParaRPr lang="es-MX" altLang="es-ES" dirty="0"/>
          </a:p>
          <a:p>
            <a:pPr marL="342900" indent="-342900">
              <a:buClr>
                <a:schemeClr val="bg2"/>
              </a:buClr>
              <a:buSzPct val="75000"/>
              <a:buFont typeface="Arial" panose="020B0604020202020204" pitchFamily="34" charset="0"/>
              <a:buChar char="•"/>
              <a:tabLst>
                <a:tab pos="898525" algn="l"/>
              </a:tabLst>
              <a:defRPr/>
            </a:pPr>
            <a:endParaRPr lang="es-MX" altLang="es-ES" sz="2100" dirty="0" smtClean="0">
              <a:solidFill>
                <a:prstClr val="black"/>
              </a:solidFill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endParaRPr lang="es-MX" sz="2200" dirty="0" smtClean="0">
              <a:latin typeface="+mj-lt"/>
            </a:endParaRPr>
          </a:p>
          <a:p>
            <a:pPr lvl="2" indent="-342900" algn="just">
              <a:lnSpc>
                <a:spcPct val="80000"/>
              </a:lnSpc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ES" sz="2200" dirty="0" smtClean="0"/>
          </a:p>
          <a:p>
            <a:pPr lvl="2" indent="-342900" algn="just">
              <a:lnSpc>
                <a:spcPct val="80000"/>
              </a:lnSpc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r>
              <a:rPr lang="es-ES" sz="2200" dirty="0"/>
              <a:t>	</a:t>
            </a:r>
          </a:p>
          <a:p>
            <a:pPr lvl="2" indent="-342900" algn="just">
              <a:lnSpc>
                <a:spcPct val="80000"/>
              </a:lnSpc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r>
              <a:rPr lang="es-ES" sz="1500" dirty="0"/>
              <a:t>	</a:t>
            </a:r>
            <a:endParaRPr lang="es-MX" sz="1500" dirty="0"/>
          </a:p>
          <a:p>
            <a:pPr marL="1143000" lvl="2" indent="-228600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None/>
              <a:tabLst>
                <a:tab pos="898525" algn="l"/>
              </a:tabLst>
              <a:defRPr/>
            </a:pPr>
            <a:endParaRPr lang="es-MX" dirty="0"/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MX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MX" dirty="0">
              <a:latin typeface="Century Gothic" pitchFamily="34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None/>
              <a:tabLst>
                <a:tab pos="898525" algn="l"/>
              </a:tabLst>
              <a:defRPr/>
            </a:pPr>
            <a:endParaRPr lang="es-MX" dirty="0"/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  <a:tabLst>
                <a:tab pos="898525" algn="l"/>
              </a:tabLst>
              <a:defRPr/>
            </a:pPr>
            <a:endParaRPr lang="es-MX" dirty="0"/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UY" sz="2400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  <a:tabLst>
                <a:tab pos="898525" algn="l"/>
              </a:tabLst>
              <a:defRPr/>
            </a:pPr>
            <a:endParaRPr lang="es-UY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BO" sz="2000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</p:txBody>
      </p:sp>
      <p:pic>
        <p:nvPicPr>
          <p:cNvPr id="7" name="6 Imagen" descr="CVP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20985"/>
            <a:ext cx="9144000" cy="980728"/>
          </a:xfrm>
          <a:prstGeom prst="rect">
            <a:avLst/>
          </a:prstGeom>
          <a:ln>
            <a:noFill/>
          </a:ln>
          <a:scene3d>
            <a:camera prst="orthographicFront"/>
            <a:lightRig rig="flat" dir="t"/>
          </a:scene3d>
          <a:sp3d prstMaterial="translucentPowder"/>
        </p:spPr>
      </p:pic>
      <p:sp>
        <p:nvSpPr>
          <p:cNvPr id="11" name="8 Rectángulo redondeado"/>
          <p:cNvSpPr/>
          <p:nvPr/>
        </p:nvSpPr>
        <p:spPr>
          <a:xfrm rot="832879">
            <a:off x="7104634" y="714968"/>
            <a:ext cx="1386814" cy="89384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UY" sz="2800" dirty="0" err="1" smtClean="0">
                <a:solidFill>
                  <a:schemeClr val="bg1"/>
                </a:solidFill>
              </a:rPr>
              <a:t>STECs</a:t>
            </a:r>
            <a:endParaRPr lang="es-UY" sz="2800" dirty="0">
              <a:solidFill>
                <a:schemeClr val="bg1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4078368" y="117357"/>
            <a:ext cx="1751803" cy="6526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UY" sz="2000" dirty="0">
                <a:solidFill>
                  <a:schemeClr val="bg1"/>
                </a:solidFill>
              </a:rPr>
              <a:t>Inocuidad de Alimentos</a:t>
            </a:r>
          </a:p>
        </p:txBody>
      </p:sp>
      <p:pic>
        <p:nvPicPr>
          <p:cNvPr id="2054" name="Picture 6" descr="http://static.wixstatic.com/media/71b7f6_ad4e27d8d51c423fa724638ab4927170.jpg/v1/fill/w_513,h_341,al_c,lg_1,q_80/71b7f6_ad4e27d8d51c423fa724638ab492717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245" y="965037"/>
            <a:ext cx="1607327" cy="106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http://bryanmbrandenburg.com/wp-content/uploads/2013/01/ecoli-by-bryan-brandenburg-900x90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268" y="1409562"/>
            <a:ext cx="1267840" cy="1186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9 CuadroTexto"/>
          <p:cNvSpPr txBox="1">
            <a:spLocks noChangeArrowheads="1"/>
          </p:cNvSpPr>
          <p:nvPr/>
        </p:nvSpPr>
        <p:spPr bwMode="auto">
          <a:xfrm>
            <a:off x="-612576" y="1144186"/>
            <a:ext cx="709295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tabLst>
                <a:tab pos="898525" algn="l"/>
              </a:tabLst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buClr>
                <a:schemeClr val="bg2"/>
              </a:buClr>
              <a:buSzPct val="75000"/>
              <a:buFontTx/>
              <a:buNone/>
            </a:pPr>
            <a:r>
              <a:rPr lang="es-UY" altLang="es-ES" sz="2500" b="1" dirty="0" smtClean="0">
                <a:solidFill>
                  <a:srgbClr val="0000FF"/>
                </a:solidFill>
                <a:latin typeface="Century Gothic" panose="020B0502020202020204" pitchFamily="34" charset="0"/>
              </a:rPr>
              <a:t>METAS CVP acorde mandato CAS</a:t>
            </a:r>
            <a:endParaRPr lang="es-UY" altLang="es-ES" sz="2500" b="1" dirty="0">
              <a:solidFill>
                <a:srgbClr val="0000FF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9858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365125" y="260350"/>
            <a:ext cx="1387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ES" sz="1800">
              <a:latin typeface="Tahoma" panose="020B0604030504040204" pitchFamily="34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746125" y="2603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ES" sz="1800">
              <a:latin typeface="Tahoma" panose="020B0604030504040204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55650" y="620713"/>
            <a:ext cx="746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endParaRPr lang="es-MX" sz="1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3077" name="2 Marcador de contenido"/>
          <p:cNvSpPr txBox="1">
            <a:spLocks/>
          </p:cNvSpPr>
          <p:nvPr/>
        </p:nvSpPr>
        <p:spPr bwMode="auto">
          <a:xfrm>
            <a:off x="-889650" y="1855059"/>
            <a:ext cx="9782129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endParaRPr lang="es-ES" sz="2100" dirty="0" smtClean="0">
              <a:solidFill>
                <a:srgbClr val="0000FF"/>
              </a:solidFill>
            </a:endParaRPr>
          </a:p>
          <a:p>
            <a:pPr lvl="2" algn="ctr"/>
            <a:endParaRPr lang="es-ES" b="1" dirty="0"/>
          </a:p>
          <a:p>
            <a:pPr lvl="2" algn="ctr"/>
            <a:r>
              <a:rPr lang="es-ES" b="1" dirty="0" smtClean="0"/>
              <a:t>El CVP</a:t>
            </a:r>
            <a:r>
              <a:rPr lang="es-ES" dirty="0" smtClean="0"/>
              <a:t> </a:t>
            </a:r>
            <a:r>
              <a:rPr lang="es-ES" b="1" dirty="0"/>
              <a:t>organiza </a:t>
            </a:r>
            <a:r>
              <a:rPr lang="es-UY" dirty="0"/>
              <a:t>“Estrategias para mitigación del riesgo de </a:t>
            </a:r>
            <a:r>
              <a:rPr lang="es-UY" i="1" dirty="0"/>
              <a:t>E. </a:t>
            </a:r>
            <a:r>
              <a:rPr lang="es-UY" i="1" dirty="0" err="1"/>
              <a:t>coli</a:t>
            </a:r>
            <a:r>
              <a:rPr lang="es-UY" dirty="0"/>
              <a:t> (STEC</a:t>
            </a:r>
            <a:r>
              <a:rPr lang="es-UY" sz="1400" b="1" dirty="0"/>
              <a:t>)” </a:t>
            </a:r>
            <a:endParaRPr lang="es-UY" sz="1400" b="1" dirty="0" smtClean="0"/>
          </a:p>
          <a:p>
            <a:pPr lvl="2" algn="ctr"/>
            <a:r>
              <a:rPr lang="es-UY" sz="1400" b="1" dirty="0" smtClean="0"/>
              <a:t>11 </a:t>
            </a:r>
            <a:r>
              <a:rPr lang="es-UY" sz="1400" b="1" dirty="0"/>
              <a:t>y 12 de noviembre de </a:t>
            </a:r>
            <a:r>
              <a:rPr lang="es-UY" sz="1400" b="1" dirty="0" smtClean="0"/>
              <a:t>2015, Montevideo: </a:t>
            </a:r>
            <a:r>
              <a:rPr lang="es-UY" b="1" dirty="0">
                <a:solidFill>
                  <a:srgbClr val="7030A0"/>
                </a:solidFill>
              </a:rPr>
              <a:t>Convenio CAS/CVP-</a:t>
            </a:r>
            <a:r>
              <a:rPr lang="es-ES" b="1" dirty="0" smtClean="0">
                <a:solidFill>
                  <a:srgbClr val="7030A0"/>
                </a:solidFill>
              </a:rPr>
              <a:t>IICA.</a:t>
            </a:r>
          </a:p>
          <a:p>
            <a:pPr lvl="2"/>
            <a:r>
              <a:rPr lang="es-ES" sz="2200" b="1" dirty="0" smtClean="0">
                <a:solidFill>
                  <a:srgbClr val="7030A0"/>
                </a:solidFill>
              </a:rPr>
              <a:t>  </a:t>
            </a:r>
            <a:endParaRPr lang="es-ES" b="1" dirty="0" smtClean="0">
              <a:solidFill>
                <a:srgbClr val="7030A0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b="1" dirty="0" smtClean="0"/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b="1" dirty="0"/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b="1" dirty="0" smtClean="0"/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b="1" dirty="0"/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b="1" dirty="0" smtClean="0"/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b="1" dirty="0" smtClean="0"/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b="1" dirty="0"/>
          </a:p>
          <a:p>
            <a:pPr lvl="1"/>
            <a:endParaRPr lang="es-ES" dirty="0"/>
          </a:p>
          <a:p>
            <a:pPr marL="342900" indent="-342900">
              <a:buClr>
                <a:schemeClr val="bg2"/>
              </a:buClr>
              <a:buSzPct val="75000"/>
              <a:buFont typeface="Arial" panose="020B0604020202020204" pitchFamily="34" charset="0"/>
              <a:buChar char="•"/>
              <a:tabLst>
                <a:tab pos="898525" algn="l"/>
              </a:tabLst>
              <a:defRPr/>
            </a:pPr>
            <a:endParaRPr lang="es-MX" altLang="es-ES" dirty="0"/>
          </a:p>
          <a:p>
            <a:pPr marL="342900" indent="-342900">
              <a:buClr>
                <a:schemeClr val="bg2"/>
              </a:buClr>
              <a:buSzPct val="75000"/>
              <a:buFont typeface="Arial" panose="020B0604020202020204" pitchFamily="34" charset="0"/>
              <a:buChar char="•"/>
              <a:tabLst>
                <a:tab pos="898525" algn="l"/>
              </a:tabLst>
              <a:defRPr/>
            </a:pPr>
            <a:endParaRPr lang="es-MX" altLang="es-ES" sz="2100" dirty="0" smtClean="0">
              <a:solidFill>
                <a:prstClr val="black"/>
              </a:solidFill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endParaRPr lang="es-MX" sz="2200" dirty="0" smtClean="0">
              <a:latin typeface="+mj-lt"/>
            </a:endParaRPr>
          </a:p>
          <a:p>
            <a:pPr lvl="2" indent="-342900" algn="just">
              <a:lnSpc>
                <a:spcPct val="80000"/>
              </a:lnSpc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ES" sz="2200" dirty="0" smtClean="0"/>
          </a:p>
          <a:p>
            <a:pPr lvl="2" indent="-342900" algn="just">
              <a:lnSpc>
                <a:spcPct val="80000"/>
              </a:lnSpc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r>
              <a:rPr lang="es-ES" sz="2200" dirty="0"/>
              <a:t>	</a:t>
            </a:r>
          </a:p>
          <a:p>
            <a:pPr lvl="2" indent="-342900" algn="just">
              <a:lnSpc>
                <a:spcPct val="80000"/>
              </a:lnSpc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r>
              <a:rPr lang="es-ES" sz="1500" dirty="0"/>
              <a:t>	</a:t>
            </a:r>
            <a:endParaRPr lang="es-MX" sz="1500" dirty="0"/>
          </a:p>
          <a:p>
            <a:pPr marL="1143000" lvl="2" indent="-228600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None/>
              <a:tabLst>
                <a:tab pos="898525" algn="l"/>
              </a:tabLst>
              <a:defRPr/>
            </a:pPr>
            <a:endParaRPr lang="es-MX" dirty="0"/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MX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MX" dirty="0">
              <a:latin typeface="Century Gothic" pitchFamily="34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None/>
              <a:tabLst>
                <a:tab pos="898525" algn="l"/>
              </a:tabLst>
              <a:defRPr/>
            </a:pPr>
            <a:endParaRPr lang="es-MX" dirty="0"/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  <a:tabLst>
                <a:tab pos="898525" algn="l"/>
              </a:tabLst>
              <a:defRPr/>
            </a:pPr>
            <a:endParaRPr lang="es-MX" dirty="0"/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UY" sz="2400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  <a:tabLst>
                <a:tab pos="898525" algn="l"/>
              </a:tabLst>
              <a:defRPr/>
            </a:pPr>
            <a:endParaRPr lang="es-UY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BO" sz="2000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</p:txBody>
      </p:sp>
      <p:pic>
        <p:nvPicPr>
          <p:cNvPr id="7" name="6 Imagen" descr="CVP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20985"/>
            <a:ext cx="9144000" cy="980728"/>
          </a:xfrm>
          <a:prstGeom prst="rect">
            <a:avLst/>
          </a:prstGeom>
          <a:ln>
            <a:noFill/>
          </a:ln>
          <a:scene3d>
            <a:camera prst="orthographicFront"/>
            <a:lightRig rig="flat" dir="t"/>
          </a:scene3d>
          <a:sp3d prstMaterial="translucentPowder"/>
        </p:spPr>
      </p:pic>
      <p:sp>
        <p:nvSpPr>
          <p:cNvPr id="11" name="8 Rectángulo redondeado"/>
          <p:cNvSpPr/>
          <p:nvPr/>
        </p:nvSpPr>
        <p:spPr>
          <a:xfrm rot="832879">
            <a:off x="7178714" y="554790"/>
            <a:ext cx="1386814" cy="89384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UY" sz="2800" dirty="0" err="1" smtClean="0">
                <a:solidFill>
                  <a:schemeClr val="bg1"/>
                </a:solidFill>
              </a:rPr>
              <a:t>STECs</a:t>
            </a:r>
            <a:endParaRPr lang="es-UY" sz="2800" dirty="0">
              <a:solidFill>
                <a:schemeClr val="bg1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365125" y="1707107"/>
            <a:ext cx="1751803" cy="6526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UY" sz="2000" dirty="0">
                <a:solidFill>
                  <a:schemeClr val="bg1"/>
                </a:solidFill>
              </a:rPr>
              <a:t>Inocuidad de Alimentos</a:t>
            </a:r>
          </a:p>
        </p:txBody>
      </p:sp>
      <p:pic>
        <p:nvPicPr>
          <p:cNvPr id="2054" name="Picture 6" descr="http://static.wixstatic.com/media/71b7f6_ad4e27d8d51c423fa724638ab4927170.jpg/v1/fill/w_513,h_341,al_c,lg_1,q_80/71b7f6_ad4e27d8d51c423fa724638ab492717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245" y="965037"/>
            <a:ext cx="1607327" cy="106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http://bryanmbrandenburg.com/wp-content/uploads/2013/01/ecoli-by-bryan-brandenburg-900x90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8200" y="1316986"/>
            <a:ext cx="1267840" cy="1186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redondeado 1"/>
          <p:cNvSpPr/>
          <p:nvPr/>
        </p:nvSpPr>
        <p:spPr>
          <a:xfrm>
            <a:off x="428120" y="3534558"/>
            <a:ext cx="4176464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/>
            <a:r>
              <a:rPr lang="es-ES" sz="2200" b="1" dirty="0" smtClean="0">
                <a:solidFill>
                  <a:schemeClr val="bg1"/>
                </a:solidFill>
              </a:rPr>
              <a:t>CVP</a:t>
            </a:r>
            <a:r>
              <a:rPr lang="es-ES" b="1" dirty="0" smtClean="0">
                <a:solidFill>
                  <a:srgbClr val="7030A0"/>
                </a:solidFill>
              </a:rPr>
              <a:t> </a:t>
            </a:r>
            <a:r>
              <a:rPr lang="es-ES" dirty="0"/>
              <a:t>coordinó </a:t>
            </a:r>
            <a:r>
              <a:rPr lang="es-ES" dirty="0" smtClean="0"/>
              <a:t>la agenda con cooperación técnica IICA, así como la participación de técnicos del </a:t>
            </a:r>
            <a:r>
              <a:rPr lang="es-ES" dirty="0"/>
              <a:t>GIDEA y técnicos nacionales y regionales del sector </a:t>
            </a:r>
            <a:r>
              <a:rPr lang="es-ES" dirty="0" smtClean="0"/>
              <a:t>público </a:t>
            </a:r>
            <a:r>
              <a:rPr lang="es-ES" dirty="0"/>
              <a:t>y </a:t>
            </a:r>
            <a:r>
              <a:rPr lang="es-ES" dirty="0" smtClean="0"/>
              <a:t>privado</a:t>
            </a:r>
            <a:r>
              <a:rPr lang="es-ES" b="1" dirty="0" smtClean="0"/>
              <a:t>.</a:t>
            </a:r>
            <a:endParaRPr lang="es-ES" b="1" dirty="0"/>
          </a:p>
        </p:txBody>
      </p:sp>
      <p:sp>
        <p:nvSpPr>
          <p:cNvPr id="16" name="9 CuadroTexto"/>
          <p:cNvSpPr txBox="1">
            <a:spLocks noChangeArrowheads="1"/>
          </p:cNvSpPr>
          <p:nvPr/>
        </p:nvSpPr>
        <p:spPr bwMode="auto">
          <a:xfrm>
            <a:off x="-673042" y="1124888"/>
            <a:ext cx="709295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tabLst>
                <a:tab pos="898525" algn="l"/>
              </a:tabLst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buClr>
                <a:schemeClr val="bg2"/>
              </a:buClr>
              <a:buSzPct val="75000"/>
              <a:buFontTx/>
              <a:buNone/>
            </a:pPr>
            <a:r>
              <a:rPr lang="es-UY" altLang="es-ES" sz="2500" b="1" dirty="0" smtClean="0">
                <a:solidFill>
                  <a:srgbClr val="0000FF"/>
                </a:solidFill>
                <a:latin typeface="Century Gothic" panose="020B0502020202020204" pitchFamily="34" charset="0"/>
              </a:rPr>
              <a:t>METAS CVP acorde mandato CAS</a:t>
            </a:r>
            <a:endParaRPr lang="es-UY" altLang="es-ES" sz="2500" b="1" dirty="0">
              <a:solidFill>
                <a:srgbClr val="0000FF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7" name="Picture 2" descr="http://www.cvpconosur.org/wp-content/uploads/2015/11/12248376_10206710629797423_1063585201_o.jp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41"/>
          <a:stretch/>
        </p:blipFill>
        <p:spPr bwMode="auto">
          <a:xfrm>
            <a:off x="4908084" y="3429000"/>
            <a:ext cx="3744416" cy="23660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477532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365125" y="260350"/>
            <a:ext cx="1387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ES" sz="1800">
              <a:latin typeface="Tahoma" panose="020B0604030504040204" pitchFamily="34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746125" y="2603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ES" sz="1800">
              <a:latin typeface="Tahoma" panose="020B0604030504040204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55650" y="620713"/>
            <a:ext cx="746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endParaRPr lang="es-MX" sz="1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3077" name="2 Marcador de contenido"/>
          <p:cNvSpPr txBox="1">
            <a:spLocks/>
          </p:cNvSpPr>
          <p:nvPr/>
        </p:nvSpPr>
        <p:spPr bwMode="auto">
          <a:xfrm>
            <a:off x="-889650" y="1855059"/>
            <a:ext cx="9782129" cy="5002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endParaRPr lang="es-ES" sz="2100" dirty="0" smtClean="0">
              <a:solidFill>
                <a:srgbClr val="0000FF"/>
              </a:solidFill>
            </a:endParaRPr>
          </a:p>
          <a:p>
            <a:pPr lvl="2" algn="ctr"/>
            <a:endParaRPr lang="es-ES" b="1" dirty="0"/>
          </a:p>
          <a:p>
            <a:pPr lvl="2" algn="ctr"/>
            <a:r>
              <a:rPr lang="es-ES" b="1" dirty="0" smtClean="0"/>
              <a:t>El CVP</a:t>
            </a:r>
            <a:r>
              <a:rPr lang="es-ES" dirty="0" smtClean="0"/>
              <a:t> </a:t>
            </a:r>
            <a:r>
              <a:rPr lang="es-ES" b="1" dirty="0"/>
              <a:t>organiza </a:t>
            </a:r>
            <a:r>
              <a:rPr lang="es-UY" dirty="0"/>
              <a:t>“Estrategias para mitigación del riesgo de </a:t>
            </a:r>
            <a:r>
              <a:rPr lang="es-UY" i="1" dirty="0"/>
              <a:t>E. </a:t>
            </a:r>
            <a:r>
              <a:rPr lang="es-UY" i="1" dirty="0" err="1"/>
              <a:t>coli</a:t>
            </a:r>
            <a:r>
              <a:rPr lang="es-UY" dirty="0"/>
              <a:t> (STEC</a:t>
            </a:r>
            <a:r>
              <a:rPr lang="es-UY" sz="1400" b="1" dirty="0"/>
              <a:t>)” </a:t>
            </a:r>
            <a:endParaRPr lang="es-UY" sz="1400" b="1" dirty="0" smtClean="0"/>
          </a:p>
          <a:p>
            <a:pPr lvl="2" algn="ctr"/>
            <a:r>
              <a:rPr lang="es-UY" sz="1400" b="1" dirty="0" smtClean="0"/>
              <a:t>11 </a:t>
            </a:r>
            <a:r>
              <a:rPr lang="es-UY" sz="1400" b="1" dirty="0"/>
              <a:t>y 12 de noviembre de </a:t>
            </a:r>
            <a:r>
              <a:rPr lang="es-UY" sz="1400" b="1" dirty="0" smtClean="0"/>
              <a:t>2015, Montevideo. </a:t>
            </a:r>
            <a:r>
              <a:rPr lang="es-UY" b="1" dirty="0" smtClean="0">
                <a:solidFill>
                  <a:srgbClr val="7030A0"/>
                </a:solidFill>
              </a:rPr>
              <a:t>Convenio </a:t>
            </a:r>
            <a:r>
              <a:rPr lang="es-UY" b="1" dirty="0">
                <a:solidFill>
                  <a:srgbClr val="7030A0"/>
                </a:solidFill>
              </a:rPr>
              <a:t>CAS/CVP-</a:t>
            </a:r>
            <a:r>
              <a:rPr lang="es-ES" b="1" dirty="0" smtClean="0">
                <a:solidFill>
                  <a:srgbClr val="7030A0"/>
                </a:solidFill>
              </a:rPr>
              <a:t>IICA.</a:t>
            </a:r>
          </a:p>
          <a:p>
            <a:pPr lvl="2"/>
            <a:r>
              <a:rPr lang="es-ES" sz="2200" b="1" dirty="0" smtClean="0">
                <a:solidFill>
                  <a:srgbClr val="7030A0"/>
                </a:solidFill>
              </a:rPr>
              <a:t>  </a:t>
            </a:r>
            <a:endParaRPr lang="es-ES" b="1" dirty="0" smtClean="0">
              <a:solidFill>
                <a:srgbClr val="7030A0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b="1" dirty="0" smtClean="0"/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b="1" dirty="0"/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b="1" dirty="0" smtClean="0"/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b="1" dirty="0"/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b="1" dirty="0" smtClean="0"/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b="1" dirty="0" smtClean="0"/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b="1" dirty="0"/>
          </a:p>
          <a:p>
            <a:pPr lvl="1"/>
            <a:endParaRPr lang="es-ES" dirty="0"/>
          </a:p>
          <a:p>
            <a:pPr marL="342900" indent="-342900">
              <a:buClr>
                <a:schemeClr val="bg2"/>
              </a:buClr>
              <a:buSzPct val="75000"/>
              <a:buFont typeface="Arial" panose="020B0604020202020204" pitchFamily="34" charset="0"/>
              <a:buChar char="•"/>
              <a:tabLst>
                <a:tab pos="898525" algn="l"/>
              </a:tabLst>
              <a:defRPr/>
            </a:pPr>
            <a:endParaRPr lang="es-MX" altLang="es-ES" dirty="0"/>
          </a:p>
          <a:p>
            <a:pPr marL="342900" indent="-342900">
              <a:buClr>
                <a:schemeClr val="bg2"/>
              </a:buClr>
              <a:buSzPct val="75000"/>
              <a:buFont typeface="Arial" panose="020B0604020202020204" pitchFamily="34" charset="0"/>
              <a:buChar char="•"/>
              <a:tabLst>
                <a:tab pos="898525" algn="l"/>
              </a:tabLst>
              <a:defRPr/>
            </a:pPr>
            <a:endParaRPr lang="es-MX" altLang="es-ES" sz="2100" dirty="0" smtClean="0">
              <a:solidFill>
                <a:prstClr val="black"/>
              </a:solidFill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endParaRPr lang="es-MX" sz="2200" dirty="0" smtClean="0">
              <a:latin typeface="+mj-lt"/>
            </a:endParaRPr>
          </a:p>
          <a:p>
            <a:pPr lvl="2" indent="-342900" algn="just">
              <a:lnSpc>
                <a:spcPct val="80000"/>
              </a:lnSpc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ES" sz="2200" dirty="0" smtClean="0"/>
          </a:p>
          <a:p>
            <a:pPr lvl="2" indent="-342900" algn="just">
              <a:lnSpc>
                <a:spcPct val="80000"/>
              </a:lnSpc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r>
              <a:rPr lang="es-ES" sz="2200" dirty="0"/>
              <a:t>	</a:t>
            </a:r>
          </a:p>
          <a:p>
            <a:pPr lvl="2" indent="-342900" algn="just">
              <a:lnSpc>
                <a:spcPct val="80000"/>
              </a:lnSpc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r>
              <a:rPr lang="es-ES" sz="1500" dirty="0"/>
              <a:t>	</a:t>
            </a:r>
            <a:endParaRPr lang="es-MX" sz="1500" dirty="0"/>
          </a:p>
          <a:p>
            <a:pPr marL="1143000" lvl="2" indent="-228600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None/>
              <a:tabLst>
                <a:tab pos="898525" algn="l"/>
              </a:tabLst>
              <a:defRPr/>
            </a:pPr>
            <a:endParaRPr lang="es-MX" dirty="0"/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MX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MX" dirty="0">
              <a:latin typeface="Century Gothic" pitchFamily="34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None/>
              <a:tabLst>
                <a:tab pos="898525" algn="l"/>
              </a:tabLst>
              <a:defRPr/>
            </a:pPr>
            <a:endParaRPr lang="es-MX" dirty="0"/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  <a:tabLst>
                <a:tab pos="898525" algn="l"/>
              </a:tabLst>
              <a:defRPr/>
            </a:pPr>
            <a:endParaRPr lang="es-MX" dirty="0"/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UY" sz="2400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  <a:tabLst>
                <a:tab pos="898525" algn="l"/>
              </a:tabLst>
              <a:defRPr/>
            </a:pPr>
            <a:endParaRPr lang="es-UY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BO" sz="2000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</p:txBody>
      </p:sp>
      <p:pic>
        <p:nvPicPr>
          <p:cNvPr id="7" name="6 Imagen" descr="CVP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20985"/>
            <a:ext cx="9144000" cy="980728"/>
          </a:xfrm>
          <a:prstGeom prst="rect">
            <a:avLst/>
          </a:prstGeom>
          <a:ln>
            <a:noFill/>
          </a:ln>
          <a:scene3d>
            <a:camera prst="orthographicFront"/>
            <a:lightRig rig="flat" dir="t"/>
          </a:scene3d>
          <a:sp3d prstMaterial="translucentPowder"/>
        </p:spPr>
      </p:pic>
      <p:sp>
        <p:nvSpPr>
          <p:cNvPr id="11" name="8 Rectángulo redondeado"/>
          <p:cNvSpPr/>
          <p:nvPr/>
        </p:nvSpPr>
        <p:spPr>
          <a:xfrm rot="832879">
            <a:off x="7178714" y="554790"/>
            <a:ext cx="1386814" cy="89384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UY" sz="2800" dirty="0" err="1" smtClean="0">
                <a:solidFill>
                  <a:schemeClr val="bg1"/>
                </a:solidFill>
              </a:rPr>
              <a:t>STECs</a:t>
            </a:r>
            <a:endParaRPr lang="es-UY" sz="2800" dirty="0">
              <a:solidFill>
                <a:schemeClr val="bg1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365125" y="1707107"/>
            <a:ext cx="1751803" cy="6526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UY" sz="2000" dirty="0">
                <a:solidFill>
                  <a:schemeClr val="bg1"/>
                </a:solidFill>
              </a:rPr>
              <a:t>Inocuidad de Alimentos</a:t>
            </a:r>
          </a:p>
        </p:txBody>
      </p:sp>
      <p:pic>
        <p:nvPicPr>
          <p:cNvPr id="2054" name="Picture 6" descr="http://static.wixstatic.com/media/71b7f6_ad4e27d8d51c423fa724638ab4927170.jpg/v1/fill/w_513,h_341,al_c,lg_1,q_80/71b7f6_ad4e27d8d51c423fa724638ab492717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245" y="965037"/>
            <a:ext cx="1607327" cy="106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http://bryanmbrandenburg.com/wp-content/uploads/2013/01/ecoli-by-bryan-brandenburg-900x90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8200" y="1316986"/>
            <a:ext cx="1267840" cy="1186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2 Marcador de contenido"/>
          <p:cNvSpPr txBox="1">
            <a:spLocks/>
          </p:cNvSpPr>
          <p:nvPr/>
        </p:nvSpPr>
        <p:spPr bwMode="auto">
          <a:xfrm>
            <a:off x="1756152" y="7237282"/>
            <a:ext cx="168906" cy="555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endParaRPr lang="es-ES" sz="2100" dirty="0" smtClean="0">
              <a:solidFill>
                <a:srgbClr val="0000FF"/>
              </a:solidFill>
            </a:endParaRPr>
          </a:p>
          <a:p>
            <a:pPr marL="342900" indent="-342900"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r>
              <a:rPr lang="es-ES" sz="2100" dirty="0" smtClean="0">
                <a:solidFill>
                  <a:srgbClr val="0000FF"/>
                </a:solidFill>
              </a:rPr>
              <a:t>Grupo d-hoc de inocuidad de los alimentos (</a:t>
            </a:r>
            <a:r>
              <a:rPr lang="es-MX" altLang="es-ES" sz="2100" dirty="0" smtClean="0">
                <a:solidFill>
                  <a:srgbClr val="0000FF"/>
                </a:solidFill>
              </a:rPr>
              <a:t>GIDEA</a:t>
            </a:r>
            <a:r>
              <a:rPr lang="es-MX" altLang="es-ES" sz="2100" dirty="0" smtClean="0"/>
              <a:t>) 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b="1" dirty="0" smtClean="0"/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s-ES" b="1" dirty="0"/>
              <a:t>Presidencia/STA</a:t>
            </a:r>
            <a:r>
              <a:rPr lang="es-ES" dirty="0"/>
              <a:t> </a:t>
            </a:r>
            <a:r>
              <a:rPr lang="es-ES" b="1" dirty="0"/>
              <a:t>organiza </a:t>
            </a:r>
            <a:r>
              <a:rPr lang="es-UY" dirty="0"/>
              <a:t>“Estrategias para mitigación del riesgo de </a:t>
            </a:r>
            <a:r>
              <a:rPr lang="es-UY" i="1" dirty="0"/>
              <a:t>E. </a:t>
            </a:r>
            <a:r>
              <a:rPr lang="es-UY" i="1" dirty="0" err="1"/>
              <a:t>coli</a:t>
            </a:r>
            <a:r>
              <a:rPr lang="es-UY" dirty="0"/>
              <a:t> (STEC</a:t>
            </a:r>
            <a:r>
              <a:rPr lang="es-UY" sz="1400" b="1" dirty="0"/>
              <a:t>)” 11 y 12 de noviembre de 2015: </a:t>
            </a:r>
            <a:r>
              <a:rPr lang="es-UY" dirty="0">
                <a:solidFill>
                  <a:srgbClr val="7030A0"/>
                </a:solidFill>
              </a:rPr>
              <a:t>Convenio CAS/CVP-</a:t>
            </a:r>
            <a:r>
              <a:rPr lang="es-ES" dirty="0">
                <a:solidFill>
                  <a:srgbClr val="7030A0"/>
                </a:solidFill>
              </a:rPr>
              <a:t>IICA.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rgbClr val="7030A0"/>
                </a:solidFill>
              </a:rPr>
              <a:t>Apertura evento con presencia de Pte. del CAS, Ing. Tabaré Aguerre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rgbClr val="7030A0"/>
                </a:solidFill>
              </a:rPr>
              <a:t>STA </a:t>
            </a:r>
            <a:r>
              <a:rPr lang="es-ES" b="1" dirty="0">
                <a:solidFill>
                  <a:srgbClr val="7030A0"/>
                </a:solidFill>
              </a:rPr>
              <a:t>CVP </a:t>
            </a:r>
            <a:r>
              <a:rPr lang="es-ES" dirty="0"/>
              <a:t>coordinó agenda, participación técnicos del GIDEA y técnicos nacionales y regionales del sector público y privado (agenda y conclusiones redactadas por la STA en carpetas) y logística del evento.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s-ES" b="1" dirty="0" smtClean="0"/>
              <a:t>SENASA </a:t>
            </a:r>
            <a:r>
              <a:rPr lang="es-ES" dirty="0"/>
              <a:t>puso a disposición el proyecto con fondos OIE/SENASA para analizar posibilidad de </a:t>
            </a:r>
            <a:r>
              <a:rPr lang="es-ES" dirty="0" smtClean="0"/>
              <a:t>trasladar a nivel regional en 2016 los </a:t>
            </a:r>
            <a:r>
              <a:rPr lang="es-ES" dirty="0" smtClean="0">
                <a:solidFill>
                  <a:srgbClr val="7030A0"/>
                </a:solidFill>
              </a:rPr>
              <a:t>“Sistemas </a:t>
            </a:r>
            <a:r>
              <a:rPr lang="es-ES" dirty="0">
                <a:solidFill>
                  <a:srgbClr val="7030A0"/>
                </a:solidFill>
              </a:rPr>
              <a:t>de inspección veterinaria en </a:t>
            </a:r>
            <a:r>
              <a:rPr lang="es-ES" dirty="0" smtClean="0">
                <a:solidFill>
                  <a:srgbClr val="7030A0"/>
                </a:solidFill>
              </a:rPr>
              <a:t>industrias”. </a:t>
            </a:r>
            <a:endParaRPr lang="es-ES" dirty="0">
              <a:solidFill>
                <a:srgbClr val="7030A0"/>
              </a:solidFill>
            </a:endParaRPr>
          </a:p>
          <a:p>
            <a:pPr lvl="1"/>
            <a:endParaRPr lang="es-ES" dirty="0"/>
          </a:p>
          <a:p>
            <a:pPr marL="342900" indent="-342900">
              <a:buClr>
                <a:schemeClr val="bg2"/>
              </a:buClr>
              <a:buSzPct val="75000"/>
              <a:buFont typeface="Arial" panose="020B0604020202020204" pitchFamily="34" charset="0"/>
              <a:buChar char="•"/>
              <a:tabLst>
                <a:tab pos="898525" algn="l"/>
              </a:tabLst>
              <a:defRPr/>
            </a:pPr>
            <a:endParaRPr lang="es-MX" altLang="es-ES" dirty="0"/>
          </a:p>
          <a:p>
            <a:pPr marL="342900" indent="-342900">
              <a:buClr>
                <a:schemeClr val="bg2"/>
              </a:buClr>
              <a:buSzPct val="75000"/>
              <a:buFont typeface="Arial" panose="020B0604020202020204" pitchFamily="34" charset="0"/>
              <a:buChar char="•"/>
              <a:tabLst>
                <a:tab pos="898525" algn="l"/>
              </a:tabLst>
              <a:defRPr/>
            </a:pPr>
            <a:endParaRPr lang="es-MX" altLang="es-ES" sz="2100" dirty="0" smtClean="0">
              <a:solidFill>
                <a:prstClr val="black"/>
              </a:solidFill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endParaRPr lang="es-MX" sz="2200" dirty="0" smtClean="0">
              <a:latin typeface="+mj-lt"/>
            </a:endParaRPr>
          </a:p>
          <a:p>
            <a:pPr lvl="2" indent="-342900" algn="just">
              <a:lnSpc>
                <a:spcPct val="80000"/>
              </a:lnSpc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ES" sz="2200" dirty="0" smtClean="0"/>
          </a:p>
          <a:p>
            <a:pPr lvl="2" indent="-342900" algn="just">
              <a:lnSpc>
                <a:spcPct val="80000"/>
              </a:lnSpc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r>
              <a:rPr lang="es-ES" sz="2200" dirty="0"/>
              <a:t>	</a:t>
            </a:r>
          </a:p>
          <a:p>
            <a:pPr lvl="2" indent="-342900" algn="just">
              <a:lnSpc>
                <a:spcPct val="80000"/>
              </a:lnSpc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r>
              <a:rPr lang="es-ES" sz="1500" dirty="0"/>
              <a:t>	</a:t>
            </a:r>
            <a:endParaRPr lang="es-MX" sz="1500" dirty="0"/>
          </a:p>
          <a:p>
            <a:pPr marL="1143000" lvl="2" indent="-228600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None/>
              <a:tabLst>
                <a:tab pos="898525" algn="l"/>
              </a:tabLst>
              <a:defRPr/>
            </a:pPr>
            <a:endParaRPr lang="es-MX" dirty="0"/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MX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MX" dirty="0">
              <a:latin typeface="Century Gothic" pitchFamily="34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None/>
              <a:tabLst>
                <a:tab pos="898525" algn="l"/>
              </a:tabLst>
              <a:defRPr/>
            </a:pPr>
            <a:endParaRPr lang="es-MX" dirty="0"/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  <a:tabLst>
                <a:tab pos="898525" algn="l"/>
              </a:tabLst>
              <a:defRPr/>
            </a:pPr>
            <a:endParaRPr lang="es-MX" dirty="0"/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UY" sz="2400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  <a:tabLst>
                <a:tab pos="898525" algn="l"/>
              </a:tabLst>
              <a:defRPr/>
            </a:pPr>
            <a:endParaRPr lang="es-UY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BO" sz="2000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</p:txBody>
      </p:sp>
      <p:sp>
        <p:nvSpPr>
          <p:cNvPr id="2" name="Rectángulo redondeado 1"/>
          <p:cNvSpPr/>
          <p:nvPr/>
        </p:nvSpPr>
        <p:spPr>
          <a:xfrm>
            <a:off x="435810" y="3212976"/>
            <a:ext cx="7960304" cy="35283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/>
            <a:r>
              <a:rPr lang="es-ES" sz="2200" b="1" dirty="0" smtClean="0">
                <a:solidFill>
                  <a:schemeClr val="bg1"/>
                </a:solidFill>
              </a:rPr>
              <a:t>   Algunas de las principales conclusiones : </a:t>
            </a:r>
          </a:p>
          <a:p>
            <a:pPr marL="342900" lvl="2" indent="-342900">
              <a:buFont typeface="Arial" pitchFamily="34" charset="0"/>
              <a:buChar char="•"/>
            </a:pPr>
            <a:r>
              <a:rPr lang="es-ES" sz="2400" dirty="0">
                <a:solidFill>
                  <a:schemeClr val="bg1"/>
                </a:solidFill>
              </a:rPr>
              <a:t>Se pone énfasis </a:t>
            </a:r>
            <a:r>
              <a:rPr lang="es-ES" sz="2400" dirty="0" smtClean="0">
                <a:solidFill>
                  <a:schemeClr val="bg1"/>
                </a:solidFill>
              </a:rPr>
              <a:t>en el enfoque de análisis de riesgo.</a:t>
            </a:r>
          </a:p>
          <a:p>
            <a:pPr marL="342900" lvl="2" indent="-342900">
              <a:buFont typeface="Arial" pitchFamily="34" charset="0"/>
              <a:buChar char="•"/>
            </a:pPr>
            <a:r>
              <a:rPr lang="es-AR" sz="2400" dirty="0" smtClean="0"/>
              <a:t>Se </a:t>
            </a:r>
            <a:r>
              <a:rPr lang="es-AR" sz="2400" dirty="0"/>
              <a:t>considera que </a:t>
            </a:r>
            <a:r>
              <a:rPr lang="es-AR" sz="2400" dirty="0" smtClean="0"/>
              <a:t>existen suficientes </a:t>
            </a:r>
            <a:r>
              <a:rPr lang="es-AR" sz="2400" dirty="0"/>
              <a:t>intervenciones posibles y se recomienda aplicar múltiples </a:t>
            </a:r>
            <a:r>
              <a:rPr lang="es-AR" sz="2400" dirty="0" smtClean="0"/>
              <a:t>barreras de mitigación de riesgos.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s-AR" sz="2400" dirty="0"/>
              <a:t>Se destaca el marco de acción institucional fortalecido para continuar trabajando en este tema </a:t>
            </a:r>
            <a:r>
              <a:rPr lang="es-AR" sz="2400" dirty="0" smtClean="0"/>
              <a:t>a </a:t>
            </a:r>
            <a:r>
              <a:rPr lang="es-AR" sz="2400" dirty="0"/>
              <a:t>través del </a:t>
            </a:r>
            <a:r>
              <a:rPr lang="es-ES" sz="2400" dirty="0"/>
              <a:t> CVP </a:t>
            </a:r>
            <a:r>
              <a:rPr lang="es-MX" sz="2400" dirty="0"/>
              <a:t>como autoridad regional en sanidad animal e inocuidad de los alimentos</a:t>
            </a:r>
            <a:endParaRPr lang="es-UY" sz="2400" dirty="0"/>
          </a:p>
          <a:p>
            <a:pPr marL="0" lvl="2"/>
            <a:endParaRPr lang="es-ES" sz="2400" dirty="0"/>
          </a:p>
        </p:txBody>
      </p:sp>
      <p:sp>
        <p:nvSpPr>
          <p:cNvPr id="16" name="9 CuadroTexto"/>
          <p:cNvSpPr txBox="1">
            <a:spLocks noChangeArrowheads="1"/>
          </p:cNvSpPr>
          <p:nvPr/>
        </p:nvSpPr>
        <p:spPr bwMode="auto">
          <a:xfrm>
            <a:off x="-673042" y="1124888"/>
            <a:ext cx="709295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tabLst>
                <a:tab pos="898525" algn="l"/>
              </a:tabLst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tabLst>
                <a:tab pos="898525" algn="l"/>
              </a:tabLst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buClr>
                <a:schemeClr val="bg2"/>
              </a:buClr>
              <a:buSzPct val="75000"/>
              <a:buFontTx/>
              <a:buNone/>
            </a:pPr>
            <a:r>
              <a:rPr lang="es-UY" altLang="es-ES" sz="2500" b="1" dirty="0" smtClean="0">
                <a:solidFill>
                  <a:srgbClr val="0000FF"/>
                </a:solidFill>
                <a:latin typeface="Century Gothic" panose="020B0502020202020204" pitchFamily="34" charset="0"/>
              </a:rPr>
              <a:t>METAS CVP acorde mandato CAS</a:t>
            </a:r>
            <a:endParaRPr lang="es-UY" altLang="es-ES" sz="2500" b="1" dirty="0">
              <a:solidFill>
                <a:srgbClr val="0000FF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4257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365125" y="260350"/>
            <a:ext cx="1387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AR" altLang="es-ES" sz="1800">
              <a:latin typeface="Tahoma" pitchFamily="34" charset="0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746125" y="2603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AR" altLang="es-ES" sz="1800">
              <a:latin typeface="Tahoma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55650" y="620713"/>
            <a:ext cx="746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endParaRPr lang="es-MX" sz="1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pic>
        <p:nvPicPr>
          <p:cNvPr id="7" name="6 Imagen" descr="CVP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980728"/>
          </a:xfrm>
          <a:prstGeom prst="rect">
            <a:avLst/>
          </a:prstGeom>
          <a:ln>
            <a:noFill/>
          </a:ln>
          <a:scene3d>
            <a:camera prst="orthographicFront"/>
            <a:lightRig rig="flat" dir="t"/>
          </a:scene3d>
          <a:sp3d prstMaterial="translucentPowder"/>
        </p:spPr>
      </p:pic>
      <p:sp>
        <p:nvSpPr>
          <p:cNvPr id="3077" name="2 Marcador de contenido"/>
          <p:cNvSpPr txBox="1">
            <a:spLocks/>
          </p:cNvSpPr>
          <p:nvPr/>
        </p:nvSpPr>
        <p:spPr bwMode="auto">
          <a:xfrm>
            <a:off x="-154868" y="1267956"/>
            <a:ext cx="9145016" cy="587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tabLst>
                <a:tab pos="898525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639763" indent="-246063">
              <a:spcBef>
                <a:spcPct val="20000"/>
              </a:spcBef>
              <a:buFont typeface="Arial" charset="0"/>
              <a:buChar char="–"/>
              <a:tabLst>
                <a:tab pos="898525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tabLst>
                <a:tab pos="898525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tabLst>
                <a:tab pos="8985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tabLst>
                <a:tab pos="8985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8985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8985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8985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8985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10000"/>
              </a:lnSpc>
              <a:buClr>
                <a:schemeClr val="bg2"/>
              </a:buClr>
              <a:buSzPct val="75000"/>
              <a:buFontTx/>
              <a:buNone/>
            </a:pPr>
            <a:endParaRPr lang="es-CL" altLang="es-ES" sz="2000" dirty="0">
              <a:latin typeface="Verdana" pitchFamily="34" charset="0"/>
            </a:endParaRPr>
          </a:p>
          <a:p>
            <a:pPr lvl="2">
              <a:lnSpc>
                <a:spcPct val="80000"/>
              </a:lnSpc>
              <a:buClr>
                <a:schemeClr val="accent1"/>
              </a:buClr>
              <a:buSzPct val="85000"/>
            </a:pPr>
            <a:r>
              <a:rPr lang="es-CL" altLang="es-ES" sz="1800" b="1" dirty="0">
                <a:latin typeface="+mj-lt"/>
              </a:rPr>
              <a:t>Más del 99% del rebaño bovino regional </a:t>
            </a:r>
            <a:r>
              <a:rPr lang="es-CL" altLang="es-ES" sz="1800" b="1" dirty="0" smtClean="0">
                <a:latin typeface="+mj-lt"/>
              </a:rPr>
              <a:t>en </a:t>
            </a:r>
            <a:r>
              <a:rPr lang="es-CL" altLang="es-ES" sz="1800" b="1" dirty="0">
                <a:latin typeface="+mj-lt"/>
              </a:rPr>
              <a:t>zonas libres de fiebre aftosa </a:t>
            </a:r>
            <a:r>
              <a:rPr lang="es-CL" altLang="es-ES" sz="1800" b="1" dirty="0" smtClean="0">
                <a:latin typeface="+mj-lt"/>
              </a:rPr>
              <a:t>con </a:t>
            </a:r>
            <a:r>
              <a:rPr lang="es-CL" altLang="es-ES" sz="1800" b="1" dirty="0">
                <a:latin typeface="+mj-lt"/>
              </a:rPr>
              <a:t>y sin vacunación.</a:t>
            </a:r>
          </a:p>
          <a:p>
            <a:pPr lvl="2" algn="just">
              <a:lnSpc>
                <a:spcPct val="80000"/>
              </a:lnSpc>
              <a:buClr>
                <a:schemeClr val="accent1"/>
              </a:buClr>
              <a:buSzPct val="85000"/>
            </a:pPr>
            <a:r>
              <a:rPr lang="es-CL" altLang="es-ES" sz="1800" b="1" dirty="0">
                <a:latin typeface="+mj-lt"/>
              </a:rPr>
              <a:t>5 de los países del CVP tienen el total de sus territorios libres de </a:t>
            </a:r>
            <a:r>
              <a:rPr lang="es-CL" altLang="es-ES" sz="1800" b="1" dirty="0" smtClean="0">
                <a:latin typeface="+mj-lt"/>
              </a:rPr>
              <a:t>FA. Ultimo foco enero 2012.</a:t>
            </a:r>
            <a:endParaRPr lang="es-CL" altLang="es-ES" sz="1800" b="1" dirty="0">
              <a:latin typeface="+mj-lt"/>
            </a:endParaRPr>
          </a:p>
          <a:p>
            <a:pPr lvl="1" algn="just">
              <a:lnSpc>
                <a:spcPct val="80000"/>
              </a:lnSpc>
              <a:buClr>
                <a:schemeClr val="accent1"/>
              </a:buClr>
              <a:buSzPct val="85000"/>
              <a:buFontTx/>
              <a:buNone/>
            </a:pPr>
            <a:endParaRPr lang="es-BO" altLang="es-ES" sz="2400" dirty="0" smtClean="0">
              <a:latin typeface="Century Gothic" pitchFamily="34" charset="0"/>
            </a:endParaRPr>
          </a:p>
          <a:p>
            <a:pPr lvl="1" algn="just">
              <a:lnSpc>
                <a:spcPct val="80000"/>
              </a:lnSpc>
              <a:buClr>
                <a:schemeClr val="accent1"/>
              </a:buClr>
              <a:buSzPct val="85000"/>
              <a:buFontTx/>
              <a:buNone/>
            </a:pPr>
            <a:endParaRPr lang="es-BO" altLang="es-ES" sz="2400" dirty="0">
              <a:latin typeface="Century Gothic" pitchFamily="34" charset="0"/>
            </a:endParaRPr>
          </a:p>
          <a:p>
            <a:pPr lvl="1" algn="just">
              <a:lnSpc>
                <a:spcPct val="80000"/>
              </a:lnSpc>
              <a:buClr>
                <a:schemeClr val="accent1"/>
              </a:buClr>
              <a:buSzPct val="85000"/>
              <a:buFontTx/>
              <a:buNone/>
            </a:pPr>
            <a:endParaRPr lang="es-BO" altLang="es-ES" sz="2400" dirty="0">
              <a:latin typeface="Century Gothic" pitchFamily="34" charset="0"/>
            </a:endParaRPr>
          </a:p>
          <a:p>
            <a:pPr lvl="1">
              <a:lnSpc>
                <a:spcPct val="80000"/>
              </a:lnSpc>
              <a:buClr>
                <a:schemeClr val="accent1"/>
              </a:buClr>
              <a:buSzPct val="85000"/>
              <a:buFont typeface="Wingdings" pitchFamily="2" charset="2"/>
              <a:buChar char="§"/>
            </a:pPr>
            <a:endParaRPr lang="es-BO" altLang="es-ES" sz="2400" dirty="0">
              <a:latin typeface="Century Gothic" pitchFamily="34" charset="0"/>
            </a:endParaRPr>
          </a:p>
        </p:txBody>
      </p:sp>
      <p:sp>
        <p:nvSpPr>
          <p:cNvPr id="5128" name="9 CuadroTexto"/>
          <p:cNvSpPr txBox="1">
            <a:spLocks noChangeArrowheads="1"/>
          </p:cNvSpPr>
          <p:nvPr/>
        </p:nvSpPr>
        <p:spPr bwMode="auto">
          <a:xfrm>
            <a:off x="114021" y="1267956"/>
            <a:ext cx="808558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tabLst>
                <a:tab pos="898525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tabLst>
                <a:tab pos="898525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tabLst>
                <a:tab pos="898525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tabLst>
                <a:tab pos="8985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tabLst>
                <a:tab pos="8985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8985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8985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8985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898525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10000"/>
              </a:lnSpc>
              <a:buClr>
                <a:schemeClr val="bg2"/>
              </a:buClr>
              <a:buSzPct val="75000"/>
              <a:buFontTx/>
              <a:buNone/>
            </a:pPr>
            <a:r>
              <a:rPr lang="es-BO" altLang="es-ES" sz="2000" b="1" dirty="0">
                <a:solidFill>
                  <a:srgbClr val="0000FF"/>
                </a:solidFill>
                <a:latin typeface="Century Gothic" pitchFamily="34" charset="0"/>
              </a:rPr>
              <a:t>Continúa </a:t>
            </a:r>
            <a:r>
              <a:rPr lang="es-BO" altLang="es-ES" sz="2000" b="1" dirty="0" smtClean="0">
                <a:solidFill>
                  <a:srgbClr val="0000FF"/>
                </a:solidFill>
                <a:latin typeface="Century Gothic" pitchFamily="34" charset="0"/>
              </a:rPr>
              <a:t>el mismo estatus </a:t>
            </a:r>
            <a:r>
              <a:rPr lang="es-BO" altLang="es-ES" sz="2000" b="1" dirty="0">
                <a:solidFill>
                  <a:srgbClr val="0000FF"/>
                </a:solidFill>
                <a:latin typeface="Century Gothic" pitchFamily="34" charset="0"/>
              </a:rPr>
              <a:t>sanitario </a:t>
            </a:r>
            <a:r>
              <a:rPr lang="es-BO" altLang="es-ES" sz="2000" b="1" dirty="0" smtClean="0">
                <a:solidFill>
                  <a:srgbClr val="0000FF"/>
                </a:solidFill>
                <a:latin typeface="Century Gothic" pitchFamily="34" charset="0"/>
              </a:rPr>
              <a:t>en fiebre aftosa del CVP</a:t>
            </a:r>
            <a:endParaRPr lang="es-BO" altLang="es-ES" sz="2000" b="1" dirty="0">
              <a:solidFill>
                <a:srgbClr val="0000FF"/>
              </a:solidFill>
              <a:latin typeface="Century Gothic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813" y="2708920"/>
            <a:ext cx="3177420" cy="4180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 redondeado"/>
          <p:cNvSpPr/>
          <p:nvPr/>
        </p:nvSpPr>
        <p:spPr>
          <a:xfrm rot="832879">
            <a:off x="7567377" y="499080"/>
            <a:ext cx="1264456" cy="88629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UY" sz="2400" dirty="0" smtClean="0">
                <a:solidFill>
                  <a:schemeClr val="bg1"/>
                </a:solidFill>
              </a:rPr>
              <a:t>FIEBRE AFTOSA</a:t>
            </a:r>
            <a:endParaRPr lang="es-UY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541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endParaRPr lang="es-ES" sz="2600" b="1" dirty="0">
              <a:latin typeface="+mn-lt"/>
            </a:endParaRPr>
          </a:p>
        </p:txBody>
      </p:sp>
      <p:pic>
        <p:nvPicPr>
          <p:cNvPr id="6" name="5 Imagen" descr="CVP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1052736"/>
          </a:xfrm>
          <a:prstGeom prst="rect">
            <a:avLst/>
          </a:prstGeom>
          <a:ln>
            <a:noFill/>
          </a:ln>
          <a:scene3d>
            <a:camera prst="orthographicFront"/>
            <a:lightRig rig="flat" dir="t"/>
          </a:scene3d>
          <a:sp3d prstMaterial="translucentPowder"/>
        </p:spPr>
      </p:pic>
      <p:sp>
        <p:nvSpPr>
          <p:cNvPr id="8196" name="2 Marcador de contenido"/>
          <p:cNvSpPr txBox="1">
            <a:spLocks/>
          </p:cNvSpPr>
          <p:nvPr/>
        </p:nvSpPr>
        <p:spPr bwMode="auto">
          <a:xfrm>
            <a:off x="323850" y="1125538"/>
            <a:ext cx="8229600" cy="573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r>
              <a:rPr lang="es-BO" sz="20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ACTIVIDADES 2015-2016 del CVP en el CONTROL y ERRADICACIÓN FIEBRE AFTOSA</a:t>
            </a:r>
          </a:p>
          <a:p>
            <a:pPr marL="342900" indent="-342900" algn="ctr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endParaRPr lang="es-BO" sz="2500" b="1" dirty="0">
              <a:solidFill>
                <a:srgbClr val="0000FF"/>
              </a:solidFill>
              <a:latin typeface="Century Gothic" panose="020B0502020202020204" pitchFamily="34" charset="0"/>
            </a:endParaRPr>
          </a:p>
          <a:p>
            <a:pPr marL="342900" indent="-342900" algn="ctr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r>
              <a:rPr lang="es-BO" sz="20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Proyecto PAMA II en el Marco del PHEFA</a:t>
            </a:r>
          </a:p>
          <a:p>
            <a:pPr marL="342900" indent="-342900" algn="ctr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endParaRPr lang="es-BO" sz="2000" b="1" dirty="0">
              <a:solidFill>
                <a:srgbClr val="0000FF"/>
              </a:solidFill>
              <a:latin typeface="+mj-lt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tabLst>
                <a:tab pos="898525" algn="l"/>
              </a:tabLst>
              <a:defRPr/>
            </a:pPr>
            <a:endParaRPr lang="es-BO" sz="2400" dirty="0">
              <a:latin typeface="+mj-lt"/>
            </a:endParaRPr>
          </a:p>
          <a:p>
            <a:pPr marL="850900" lvl="1" indent="-457200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+mj-lt"/>
              <a:buAutoNum type="arabicParenR" startAt="2"/>
              <a:tabLst>
                <a:tab pos="898525" algn="l"/>
              </a:tabLst>
              <a:defRPr/>
            </a:pPr>
            <a:endParaRPr lang="es-CL" sz="2400" dirty="0">
              <a:latin typeface="+mj-lt"/>
            </a:endParaRPr>
          </a:p>
          <a:p>
            <a:pPr marL="850900" lvl="1" indent="-457200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CL" sz="2400" dirty="0">
              <a:latin typeface="+mj-lt"/>
              <a:sym typeface="Wingdings" pitchFamily="2" charset="2"/>
            </a:endParaRPr>
          </a:p>
          <a:p>
            <a:pPr marL="850900" lvl="1" indent="-457200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+mj-lt"/>
              <a:buAutoNum type="arabicParenR" startAt="4"/>
              <a:tabLst>
                <a:tab pos="898525" algn="l"/>
              </a:tabLst>
              <a:defRPr/>
            </a:pPr>
            <a:endParaRPr lang="es-CL" sz="1600" dirty="0">
              <a:latin typeface="+mj-lt"/>
              <a:sym typeface="Wingdings" pitchFamily="2" charset="2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tabLst>
                <a:tab pos="898525" algn="l"/>
              </a:tabLst>
              <a:defRPr/>
            </a:pPr>
            <a:endParaRPr lang="es-CL" sz="2400" dirty="0">
              <a:latin typeface="+mj-lt"/>
              <a:sym typeface="Wingdings" pitchFamily="2" charset="2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tabLst>
                <a:tab pos="898525" algn="l"/>
              </a:tabLst>
              <a:defRPr/>
            </a:pPr>
            <a:endParaRPr lang="es-CL" sz="2400" dirty="0">
              <a:latin typeface="Calibri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tabLst>
                <a:tab pos="898525" algn="l"/>
              </a:tabLst>
              <a:defRPr/>
            </a:pPr>
            <a:endParaRPr lang="es-UY" sz="2400" dirty="0">
              <a:latin typeface="Calibri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BO" sz="2000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BO" sz="2000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UY" dirty="0">
              <a:latin typeface="Century Gothic" pitchFamily="34" charset="0"/>
            </a:endParaRPr>
          </a:p>
          <a:p>
            <a:pPr marL="639763" lvl="1" indent="-246063" algn="just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tabLst>
                <a:tab pos="898525" algn="l"/>
              </a:tabLst>
              <a:defRPr/>
            </a:pPr>
            <a:endParaRPr lang="es-UY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tabLst>
                <a:tab pos="898525" algn="l"/>
              </a:tabLst>
              <a:defRPr/>
            </a:pPr>
            <a:endParaRPr lang="es-BO" sz="2000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  <a:p>
            <a:pPr marL="639763" lvl="1" indent="-24606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Char char="§"/>
              <a:tabLst>
                <a:tab pos="898525" algn="l"/>
              </a:tabLst>
              <a:defRPr/>
            </a:pPr>
            <a:endParaRPr lang="es-BO" sz="2400" dirty="0">
              <a:latin typeface="Century Gothic" pitchFamily="34" charset="0"/>
            </a:endParaRPr>
          </a:p>
        </p:txBody>
      </p:sp>
      <p:sp>
        <p:nvSpPr>
          <p:cNvPr id="5" name="Rectángulo 2"/>
          <p:cNvSpPr/>
          <p:nvPr/>
        </p:nvSpPr>
        <p:spPr>
          <a:xfrm>
            <a:off x="156168" y="3645024"/>
            <a:ext cx="8763516" cy="2305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r>
              <a:rPr lang="es-BO" b="1" dirty="0" smtClean="0">
                <a:solidFill>
                  <a:srgbClr val="0000FF"/>
                </a:solidFill>
                <a:latin typeface="Century Gothic" pitchFamily="34" charset="0"/>
              </a:rPr>
              <a:t>Objetivo 2016-2017</a:t>
            </a:r>
          </a:p>
          <a:p>
            <a:pPr marL="342900" indent="-342900">
              <a:lnSpc>
                <a:spcPct val="200000"/>
              </a:lnSpc>
              <a:spcBef>
                <a:spcPct val="20000"/>
              </a:spcBef>
              <a:buClr>
                <a:schemeClr val="bg2"/>
              </a:buClr>
              <a:buSzPct val="75000"/>
              <a:tabLst>
                <a:tab pos="898525" algn="l"/>
              </a:tabLst>
              <a:defRPr/>
            </a:pPr>
            <a:r>
              <a:rPr lang="es-BO" sz="2000" b="1" dirty="0" smtClean="0"/>
              <a:t>      Continuar </a:t>
            </a:r>
            <a:r>
              <a:rPr lang="es-BO" sz="2000" b="1" dirty="0"/>
              <a:t>las actividades regionales para el </a:t>
            </a:r>
            <a:r>
              <a:rPr lang="es-BO" sz="2000" b="1" dirty="0" smtClean="0"/>
              <a:t>mejoramiento </a:t>
            </a:r>
            <a:r>
              <a:rPr lang="es-BO" sz="2000" b="1" dirty="0"/>
              <a:t>de </a:t>
            </a:r>
            <a:r>
              <a:rPr lang="es-BO" sz="2000" b="1" dirty="0" smtClean="0"/>
              <a:t>la situación sanitaria </a:t>
            </a:r>
            <a:r>
              <a:rPr lang="es-BO" sz="2000" b="1" dirty="0"/>
              <a:t>y la sostenibilidad del proceso de </a:t>
            </a:r>
            <a:r>
              <a:rPr lang="es-BO" sz="2000" b="1" dirty="0" smtClean="0"/>
              <a:t>erradicación de la fiebre  aftosa en forma conjunta en la región, sumando a las actividades de cada país.</a:t>
            </a:r>
            <a:endParaRPr lang="es-BO" sz="2000" b="1" dirty="0"/>
          </a:p>
        </p:txBody>
      </p:sp>
      <p:sp>
        <p:nvSpPr>
          <p:cNvPr id="7" name="6 Rectángulo redondeado"/>
          <p:cNvSpPr/>
          <p:nvPr/>
        </p:nvSpPr>
        <p:spPr>
          <a:xfrm rot="832879">
            <a:off x="7567376" y="499080"/>
            <a:ext cx="1264456" cy="88629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UY" sz="2400" dirty="0" smtClean="0">
                <a:solidFill>
                  <a:schemeClr val="bg1"/>
                </a:solidFill>
              </a:rPr>
              <a:t>FIEBRE AFTOSA</a:t>
            </a:r>
            <a:endParaRPr lang="es-UY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8829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1323</TotalTime>
  <Words>1186</Words>
  <Application>Microsoft Office PowerPoint</Application>
  <PresentationFormat>Presentación en pantalla (4:3)</PresentationFormat>
  <Paragraphs>249</Paragraphs>
  <Slides>13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3" baseType="lpstr">
      <vt:lpstr>Arial</vt:lpstr>
      <vt:lpstr>Arial Black</vt:lpstr>
      <vt:lpstr>Calibri</vt:lpstr>
      <vt:lpstr>Century Gothic</vt:lpstr>
      <vt:lpstr>Gill Sans MT</vt:lpstr>
      <vt:lpstr>Tahoma</vt:lpstr>
      <vt:lpstr>Verdana</vt:lpstr>
      <vt:lpstr>Wingdings</vt:lpstr>
      <vt:lpstr>Wingdings 2</vt:lpstr>
      <vt:lpstr>Tema de Office</vt:lpstr>
      <vt:lpstr>ACTIVIDADES Y SITUACIÓN SANITARIA EN LA REGION SEGUIMIENTO ACTIVIDADES CAS/CVP   Presidencia pro témpore del Comité Veterinario  Permanente del Cono Sur (CVP) en Argentina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                    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ACTIVIDADES Y SITUACIÓN SANITARIA EN LA REGION SEGUIMIENTO ACTIVIDADES CAS/CVP   Presidencia pro témpore del Comité Veterinario  Permanente del Cono Sur (CVP) en Uruguay</dc:title>
  <dc:creator>Vitale Edgardo</dc:creator>
  <cp:lastModifiedBy>Gabriella Campon</cp:lastModifiedBy>
  <cp:revision>80</cp:revision>
  <cp:lastPrinted>2016-04-22T12:13:49Z</cp:lastPrinted>
  <dcterms:created xsi:type="dcterms:W3CDTF">2015-03-30T14:31:11Z</dcterms:created>
  <dcterms:modified xsi:type="dcterms:W3CDTF">2016-04-29T12:55:17Z</dcterms:modified>
</cp:coreProperties>
</file>